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5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71B9C-1E7C-4C8D-A886-04F10E798F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10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1BF3D-D220-46F7-9CF8-8B3A5663E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1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F346D-163F-4193-8EF7-6C7B4FD469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3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F12D-EE02-4EEB-9B66-5FB71C0A94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1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EB436-3316-48AA-8A83-640BCF004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7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09A6A-4915-487C-ACBF-95C5F4851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1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8F04C-173C-48B7-9EE5-1355764B7B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3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E6436-1A6B-449F-9A8B-0B4A3DBD0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3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401EA5-56E8-49FB-922A-68070BBC8E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1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D8B36-05BE-43A0-AC6A-935CB04A67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1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59D5-EBD3-4AF1-9350-484660F06B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980CF3F-7BEF-45FE-9DEE-E9D0FDB35E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Distributive Property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CA 1.0, 4.0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 Model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438400" y="1981200"/>
            <a:ext cx="4114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114800" y="14478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10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057400" y="27432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0" y="4191000"/>
            <a:ext cx="9144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The AREA of a rectangle is found using the formula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A = length </a:t>
            </a:r>
            <a:r>
              <a:rPr lang="en-US" sz="2400">
                <a:cs typeface="Arial" charset="0"/>
              </a:rPr>
              <a:t>● width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cs typeface="Arial" charset="0"/>
              </a:rPr>
              <a:t>A = 3 </a:t>
            </a:r>
            <a:r>
              <a:rPr lang="en-US" sz="2400"/>
              <a:t>● 10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A = 30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Now we chop the rectangle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438400" y="1676400"/>
            <a:ext cx="41148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895600" y="1143000"/>
            <a:ext cx="114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057400" y="24384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3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105400" y="1173163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8</a:t>
            </a: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810000" y="16764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724400" y="2208213"/>
            <a:ext cx="1143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 = l ● w</a:t>
            </a:r>
          </a:p>
          <a:p>
            <a:r>
              <a:rPr lang="en-US"/>
              <a:t>A = 3 ● 8</a:t>
            </a:r>
          </a:p>
          <a:p>
            <a:r>
              <a:rPr lang="en-US"/>
              <a:t>A = 24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2590800" y="2208213"/>
            <a:ext cx="12192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 = l ● w</a:t>
            </a:r>
          </a:p>
          <a:p>
            <a:r>
              <a:rPr lang="en-US"/>
              <a:t>A = 3 ● 2</a:t>
            </a:r>
          </a:p>
          <a:p>
            <a:r>
              <a:rPr lang="en-US"/>
              <a:t>A = 6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0" y="3862388"/>
            <a:ext cx="9144000" cy="284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The total area is the two smaller areas combined:</a:t>
            </a:r>
          </a:p>
          <a:p>
            <a:pPr algn="ctr">
              <a:spcBef>
                <a:spcPct val="50000"/>
              </a:spcBef>
            </a:pPr>
            <a:r>
              <a:rPr lang="en-US"/>
              <a:t>6 + 24 </a:t>
            </a:r>
          </a:p>
          <a:p>
            <a:pPr algn="ctr">
              <a:spcBef>
                <a:spcPct val="50000"/>
              </a:spcBef>
            </a:pPr>
            <a:r>
              <a:rPr lang="en-US"/>
              <a:t>30</a:t>
            </a:r>
          </a:p>
          <a:p>
            <a:pPr algn="ctr">
              <a:spcBef>
                <a:spcPct val="50000"/>
              </a:spcBef>
            </a:pPr>
            <a:r>
              <a:rPr lang="en-US"/>
              <a:t>This is the distributive property at work</a:t>
            </a:r>
          </a:p>
          <a:p>
            <a:pPr algn="ctr">
              <a:spcBef>
                <a:spcPct val="50000"/>
              </a:spcBef>
            </a:pPr>
            <a:r>
              <a:rPr lang="en-US"/>
              <a:t>3 (2 + 8) = 3 ● 2 + 3 ● 8</a:t>
            </a:r>
          </a:p>
          <a:p>
            <a:pPr algn="ctr">
              <a:spcBef>
                <a:spcPct val="50000"/>
              </a:spcBef>
            </a:pPr>
            <a:r>
              <a:rPr lang="en-US"/>
              <a:t>3 ● 10 = 6 + 24</a:t>
            </a:r>
          </a:p>
          <a:p>
            <a:pPr algn="ctr">
              <a:spcBef>
                <a:spcPct val="50000"/>
              </a:spcBef>
            </a:pPr>
            <a:r>
              <a:rPr lang="en-US"/>
              <a:t>30 = 30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400">
                <a:solidFill>
                  <a:schemeClr val="tx2"/>
                </a:solidFill>
              </a:rPr>
              <a:t>The Distributive Property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144780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0" y="1371600"/>
            <a:ext cx="7086600" cy="490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/>
              <a:t>a(b + c) = ab + ac</a:t>
            </a:r>
          </a:p>
          <a:p>
            <a:pPr algn="ctr">
              <a:spcBef>
                <a:spcPct val="50000"/>
              </a:spcBef>
            </a:pPr>
            <a:r>
              <a:rPr lang="en-US" sz="3600"/>
              <a:t>Example:</a:t>
            </a:r>
          </a:p>
          <a:p>
            <a:pPr>
              <a:spcBef>
                <a:spcPct val="50000"/>
              </a:spcBef>
            </a:pPr>
            <a:r>
              <a:rPr lang="en-US"/>
              <a:t>Two times the quantity x plus 5			2 (x + 5) </a:t>
            </a:r>
          </a:p>
          <a:p>
            <a:pPr>
              <a:spcBef>
                <a:spcPct val="50000"/>
              </a:spcBef>
            </a:pPr>
            <a:r>
              <a:rPr lang="en-US"/>
              <a:t>Step 1: Circle what is being distributed		2 (x + 5)</a:t>
            </a:r>
          </a:p>
          <a:p>
            <a:pPr>
              <a:spcBef>
                <a:spcPct val="50000"/>
              </a:spcBef>
            </a:pPr>
            <a:r>
              <a:rPr lang="en-US"/>
              <a:t>Step 2: Box each term in the parenthesis		2 (x + 5)</a:t>
            </a:r>
          </a:p>
          <a:p>
            <a:pPr>
              <a:spcBef>
                <a:spcPct val="50000"/>
              </a:spcBef>
            </a:pPr>
            <a:r>
              <a:rPr lang="en-US"/>
              <a:t>Step 3: Multiply circle to each box			2 (x + 5)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				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** Always write the sign!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6248400" y="332740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6235700" y="374650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540500" y="3797300"/>
            <a:ext cx="228600" cy="2286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6781800" y="3759200"/>
            <a:ext cx="381000" cy="2667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6248400" y="4152900"/>
            <a:ext cx="304800" cy="304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6553200" y="4203700"/>
            <a:ext cx="228600" cy="2286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794500" y="4165600"/>
            <a:ext cx="381000" cy="2667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6400800" y="4419600"/>
            <a:ext cx="228600" cy="152400"/>
          </a:xfrm>
          <a:custGeom>
            <a:avLst/>
            <a:gdLst>
              <a:gd name="T0" fmla="*/ 0 w 144"/>
              <a:gd name="T1" fmla="*/ 0 h 96"/>
              <a:gd name="T2" fmla="*/ 96 w 144"/>
              <a:gd name="T3" fmla="*/ 96 h 96"/>
              <a:gd name="T4" fmla="*/ 144 w 144"/>
              <a:gd name="T5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4" h="96">
                <a:moveTo>
                  <a:pt x="0" y="0"/>
                </a:moveTo>
                <a:cubicBezTo>
                  <a:pt x="36" y="48"/>
                  <a:pt x="72" y="96"/>
                  <a:pt x="96" y="96"/>
                </a:cubicBezTo>
                <a:cubicBezTo>
                  <a:pt x="120" y="96"/>
                  <a:pt x="132" y="48"/>
                  <a:pt x="14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Freeform 15"/>
          <p:cNvSpPr>
            <a:spLocks/>
          </p:cNvSpPr>
          <p:nvPr/>
        </p:nvSpPr>
        <p:spPr bwMode="auto">
          <a:xfrm>
            <a:off x="6400800" y="4419600"/>
            <a:ext cx="609600" cy="533400"/>
          </a:xfrm>
          <a:custGeom>
            <a:avLst/>
            <a:gdLst>
              <a:gd name="T0" fmla="*/ 0 w 384"/>
              <a:gd name="T1" fmla="*/ 0 h 336"/>
              <a:gd name="T2" fmla="*/ 192 w 384"/>
              <a:gd name="T3" fmla="*/ 336 h 336"/>
              <a:gd name="T4" fmla="*/ 384 w 384"/>
              <a:gd name="T5" fmla="*/ 0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4" h="336">
                <a:moveTo>
                  <a:pt x="0" y="0"/>
                </a:moveTo>
                <a:cubicBezTo>
                  <a:pt x="64" y="168"/>
                  <a:pt x="128" y="336"/>
                  <a:pt x="192" y="336"/>
                </a:cubicBezTo>
                <a:cubicBezTo>
                  <a:pt x="256" y="336"/>
                  <a:pt x="320" y="168"/>
                  <a:pt x="384" y="0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324600" y="50673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2x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591300" y="50673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143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/>
      <p:bldP spid="143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-7 (2z – 3y)			(6x – 4)3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(2x – 9)(-1)			</a:t>
            </a:r>
            <a:r>
              <a:rPr lang="en-US" sz="3200">
                <a:cs typeface="Arial" charset="0"/>
              </a:rPr>
              <a:t>⅓</a:t>
            </a:r>
            <a:r>
              <a:rPr lang="en-US" sz="3200"/>
              <a:t>(6x – 12)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4(5x + 11)			(x – 1)13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(9x – 4)(-4)			</a:t>
            </a:r>
            <a:r>
              <a:rPr lang="en-US" sz="3200">
                <a:cs typeface="Arial" charset="0"/>
              </a:rPr>
              <a:t>⅔ </a:t>
            </a:r>
            <a:r>
              <a:rPr lang="en-US" sz="3200"/>
              <a:t>(9x – 21)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Try these: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5240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(x – 6)5			</a:t>
            </a:r>
            <a:r>
              <a:rPr lang="en-US" sz="3200">
                <a:cs typeface="Arial" charset="0"/>
              </a:rPr>
              <a:t>-8</a:t>
            </a:r>
            <a:r>
              <a:rPr lang="en-US" sz="3200"/>
              <a:t>(2y – 9)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572000" y="1371600"/>
            <a:ext cx="0" cy="548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180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The Distributive Property</vt:lpstr>
      <vt:lpstr>Area Model</vt:lpstr>
      <vt:lpstr>Now we chop the rectangle</vt:lpstr>
      <vt:lpstr>PowerPoint Presentation</vt:lpstr>
      <vt:lpstr>Try these:</vt:lpstr>
      <vt:lpstr>Try these:</vt:lpstr>
      <vt:lpstr>Try these:</vt:lpstr>
      <vt:lpstr>Try these:</vt:lpstr>
      <vt:lpstr>Try these: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Amplo, William (wamplo@psusd.us)</dc:creator>
  <cp:lastModifiedBy>Lopez, Francisco (flopez1@psusd.us)</cp:lastModifiedBy>
  <cp:revision>14</cp:revision>
  <cp:lastPrinted>1601-01-01T00:00:00Z</cp:lastPrinted>
  <dcterms:created xsi:type="dcterms:W3CDTF">1601-01-01T00:00:00Z</dcterms:created>
  <dcterms:modified xsi:type="dcterms:W3CDTF">2016-08-09T15:39:22Z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