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7" r:id="rId4"/>
    <p:sldId id="308" r:id="rId5"/>
    <p:sldId id="287" r:id="rId6"/>
    <p:sldId id="298" r:id="rId7"/>
    <p:sldId id="302" r:id="rId8"/>
    <p:sldId id="303" r:id="rId9"/>
    <p:sldId id="304" r:id="rId10"/>
    <p:sldId id="307" r:id="rId11"/>
    <p:sldId id="301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6600"/>
    <a:srgbClr val="00B050"/>
    <a:srgbClr val="008A3E"/>
    <a:srgbClr val="009A00"/>
    <a:srgbClr val="D9969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1" autoAdjust="0"/>
    <p:restoredTop sz="94660"/>
  </p:normalViewPr>
  <p:slideViewPr>
    <p:cSldViewPr>
      <p:cViewPr>
        <p:scale>
          <a:sx n="76" d="100"/>
          <a:sy n="76" d="100"/>
        </p:scale>
        <p:origin x="-4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evensonalgebra.weebly.com/algebra-song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evensonalgebra.weebly.com/algebra-song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Linear Equations from Situations, Graphs, &amp;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8.F.4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do you write an equation to model a linear relationship given a graph, a table, or a description?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808"/>
            <a:ext cx="8229600" cy="5831392"/>
          </a:xfrm>
        </p:spPr>
        <p:txBody>
          <a:bodyPr>
            <a:normAutofit/>
          </a:bodyPr>
          <a:lstStyle/>
          <a:p>
            <a:r>
              <a:rPr lang="en-US" dirty="0" smtClean="0"/>
              <a:t>Point-Slope Form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http://stevensonalgebra.weebly.com/algebra-songs.html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Using Point-Slope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90500" y="1066800"/>
                <a:ext cx="87630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1:  Choose one of the known points and label it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5, 72</m:t>
                          </m:r>
                        </m:e>
                      </m:d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or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6, 70</m:t>
                          </m:r>
                        </m:e>
                      </m:d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 chose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  <m: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, </m:t>
                        </m:r>
                        <m: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</m:d>
                  </m:oMath>
                </a14:m>
                <a:endParaRPr lang="en-US" sz="22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rgbClr val="0000FF"/>
                    </a:solidFill>
                    <a:cs typeface="Arial" pitchFamily="34" charset="0"/>
                  </a:rPr>
                  <a:t>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,</m:t>
                        </m:r>
                        <m:r>
                          <a:rPr lang="en-US" sz="2200" b="1" i="1" smtClean="0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rgbClr val="0000FF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endParaRPr lang="en-US" sz="22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2:  Plug the </a:t>
                </a:r>
                <a:r>
                  <a:rPr lang="en-US" sz="2200" b="1" dirty="0" smtClean="0">
                    <a:solidFill>
                      <a:srgbClr val="FF0066"/>
                    </a:solidFill>
                    <a:latin typeface="Arial" pitchFamily="34" charset="0"/>
                    <a:cs typeface="Arial" pitchFamily="34" charset="0"/>
                  </a:rPr>
                  <a:t>slope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r>
                      <a:rPr lang="en-US" sz="2200" b="1" i="1">
                        <a:solidFill>
                          <a:srgbClr val="0000FF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  <m:r>
                      <a:rPr lang="en-US" sz="2200" b="1" i="1" smtClean="0">
                        <a:solidFill>
                          <a:srgbClr val="0000FF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𝐚𝐧𝐝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sSub>
                      <m:sSubPr>
                        <m:ctrlP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𝒚</m:t>
                        </m:r>
                      </m:e>
                      <m:sub>
                        <m:r>
                          <a:rPr lang="en-US" sz="2200" b="1" i="1">
                            <a:solidFill>
                              <a:srgbClr val="0000FF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in to the Point-Slope Form and re-write in Slope-Intercept form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𝒚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𝟕𝟎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d>
                        <m:dPr>
                          <m:ctrlP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𝟕𝟎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𝟏𝟐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chemeClr val="tx1"/>
                    </a:solidFill>
                    <a:cs typeface="Arial" pitchFamily="34" charset="0"/>
                  </a:rPr>
                  <a:t>			          </a:t>
                </a:r>
                <a14:m>
                  <m:oMath xmlns:m="http://schemas.openxmlformats.org/officeDocument/2006/math"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𝟕𝟎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=+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𝟕𝟎</m:t>
                    </m:r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chemeClr val="tx1"/>
                    </a:solidFill>
                    <a:cs typeface="Arial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=−</m:t>
                    </m:r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𝟐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𝟖𝟐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endParaRPr lang="en-US" sz="2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endParaRPr lang="en-US" sz="2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066800"/>
                <a:ext cx="8763000" cy="5638800"/>
              </a:xfrm>
              <a:prstGeom prst="rect">
                <a:avLst/>
              </a:prstGeom>
              <a:blipFill rotWithShape="1">
                <a:blip r:embed="rId2"/>
                <a:stretch>
                  <a:fillRect l="-834" t="-541" r="-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13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Try This One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90500" y="1066800"/>
            <a:ext cx="8763000" cy="563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Stephanie’s weekly allowance varies depending on how many chores she does.  Last week she did 12 chores and received $16.  This week she did 8 chores and received $14.  Write an equation in Slope-Intercept Form to describe her allowance.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Try This One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90500" y="1066800"/>
            <a:ext cx="87630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following table shows the volume of water released by the Hoover Dam over a certain period of time.  Graph the data, find the slope and y-intercept, then write the equation for the graph in slope-intercept form.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493747"/>
              </p:ext>
            </p:extLst>
          </p:nvPr>
        </p:nvGraphicFramePr>
        <p:xfrm>
          <a:off x="457200" y="2783840"/>
          <a:ext cx="3810000" cy="2895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5000"/>
                <a:gridCol w="1905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Water Released from the Hoover Dam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of Water (m</a:t>
                      </a:r>
                      <a:r>
                        <a:rPr lang="en-US" baseline="36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225,000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300,000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H:\2014-2015 School Year\10x1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2" t="4645" r="3461" b="48747"/>
          <a:stretch/>
        </p:blipFill>
        <p:spPr bwMode="auto">
          <a:xfrm>
            <a:off x="4876800" y="2286000"/>
            <a:ext cx="3886200" cy="385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0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8.F.4 ─ </a:t>
            </a:r>
            <a:r>
              <a:rPr lang="en-US" sz="2400" b="1" dirty="0"/>
              <a:t>Use functions to model relationships between quantities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algn="just"/>
            <a:r>
              <a:rPr lang="en-US" sz="2400" dirty="0"/>
              <a:t>Construct a function to model a linear relationship between two quantities. Determine the rate of </a:t>
            </a:r>
            <a:r>
              <a:rPr lang="en-US" sz="2400" dirty="0" smtClean="0"/>
              <a:t>change and </a:t>
            </a:r>
            <a:r>
              <a:rPr lang="en-US" sz="2400" dirty="0"/>
              <a:t>initial value of the function from a description of a relationship or from two 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) values, </a:t>
            </a:r>
            <a:r>
              <a:rPr lang="en-US" sz="2400" dirty="0" smtClean="0"/>
              <a:t>including reading </a:t>
            </a:r>
            <a:r>
              <a:rPr lang="en-US" sz="2400" dirty="0"/>
              <a:t>these from a table or from a graph. Interpret the rate of change and initial value of a linear </a:t>
            </a:r>
            <a:r>
              <a:rPr lang="en-US" sz="2400" dirty="0" smtClean="0"/>
              <a:t>function in </a:t>
            </a:r>
            <a:r>
              <a:rPr lang="en-US" sz="2400" dirty="0"/>
              <a:t>terms of the situation it models, and in terms of its graph or a table of values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write a linear equation which models a word problem, a table, or a graph.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008"/>
            <a:ext cx="8229600" cy="5374192"/>
          </a:xfrm>
        </p:spPr>
        <p:txBody>
          <a:bodyPr>
            <a:normAutofit/>
          </a:bodyPr>
          <a:lstStyle/>
          <a:p>
            <a:r>
              <a:rPr lang="en-US" dirty="0" smtClean="0"/>
              <a:t>Slope-Intercept Form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http://stevensonalgebra.weebly.com/algebra-songs.html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Writing an Equation from a Graph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85800"/>
            <a:ext cx="7924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Write a linear equation based on the following </a:t>
            </a:r>
            <a:r>
              <a:rPr lang="en-US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raph:</a:t>
            </a:r>
            <a:endParaRPr lang="en-US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44780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V="1">
            <a:off x="1066800" y="1447800"/>
            <a:ext cx="2133600" cy="317372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ubtitle 2"/>
              <p:cNvSpPr txBox="1">
                <a:spLocks/>
              </p:cNvSpPr>
              <p:nvPr/>
            </p:nvSpPr>
            <p:spPr>
              <a:xfrm>
                <a:off x="3810000" y="1143000"/>
                <a:ext cx="5105400" cy="563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1:  Identify the y-intercept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,−</m:t>
                          </m:r>
                          <m:r>
                            <a:rPr lang="en-US" sz="2200" b="1" i="1" dirty="0" smtClean="0">
                              <a:solidFill>
                                <a:srgbClr val="006600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    </m:t>
                      </m:r>
                      <m:r>
                        <a:rPr lang="en-US" sz="2200" b="1" i="1" dirty="0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  <m:r>
                        <a:rPr lang="en-US" sz="2200" b="1" i="0" dirty="0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=−</m:t>
                      </m:r>
                      <m:r>
                        <a:rPr lang="en-US" sz="2200" b="1" i="0" dirty="0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en-US" sz="2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2:  Find the slope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=+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3:  Write the form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4:  Replace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with the values you found and simplify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d>
                        <m:dPr>
                          <m:ctrl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006600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sz="2200" b="1" i="1" dirty="0" smtClean="0">
                  <a:solidFill>
                    <a:srgbClr val="006600"/>
                  </a:solidFill>
                  <a:latin typeface="Cambria Math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143000"/>
                <a:ext cx="5105400" cy="5638800"/>
              </a:xfrm>
              <a:prstGeom prst="rect">
                <a:avLst/>
              </a:prstGeom>
              <a:blipFill rotWithShape="1">
                <a:blip r:embed="rId3"/>
                <a:stretch>
                  <a:fillRect l="-1432" t="-541" r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Triangle 6"/>
          <p:cNvSpPr/>
          <p:nvPr/>
        </p:nvSpPr>
        <p:spPr>
          <a:xfrm rot="10800000" flipH="1">
            <a:off x="1943099" y="2479964"/>
            <a:ext cx="571500" cy="838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8399" y="24037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66900" y="32419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92582" y="156902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95400" y="408362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2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uiExpand="1" build="p"/>
      <p:bldP spid="7" grpId="0" animBg="1"/>
      <p:bldP spid="8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Writing an Equation from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Description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562100"/>
            <a:ext cx="5029200" cy="171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rent charged for space in an office building is a linear relationship related to the size of the space rented.  Write an equation in slope-intercept form for the rent at West Main Street Office Rentals.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762000"/>
            <a:ext cx="5105400" cy="800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Write a linear equation </a:t>
            </a: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based</a:t>
            </a:r>
            <a:b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on the following situation:</a:t>
            </a:r>
            <a:endParaRPr lang="en-US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wamplo\AppData\Local\Microsoft\Windows\Temporary Internet Files\Content.IE5\LT8DZL31\MM900395789[1]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16256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90500" y="3314700"/>
                <a:ext cx="8763000" cy="33909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1:  Create a table or identify ordered pairs from the problem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𝟔𝟎𝟎</m:t>
                          </m:r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, </m:t>
                          </m:r>
                          <m:r>
                            <a:rPr lang="en-US" sz="22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𝟕𝟓𝟎</m:t>
                          </m:r>
                        </m:e>
                      </m:d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200" b="1" i="0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𝐚𝐧𝐝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(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𝟗𝟎𝟎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 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𝟏𝟏𝟓𝟎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US" sz="2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endParaRPr lang="en-US" sz="1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2:  Find the slope using the slope formula (or with the table)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𝟏𝟏𝟓𝟎</m:t>
                          </m:r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𝟕𝟓𝟎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𝟗𝟎𝟎</m:t>
                          </m:r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𝟔𝟎𝟎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𝟒𝟎𝟎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𝟑𝟎𝟎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endParaRPr lang="en-US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3:  Write the form		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𝒚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314700"/>
                <a:ext cx="8763000" cy="3390900"/>
              </a:xfrm>
              <a:prstGeom prst="rect">
                <a:avLst/>
              </a:prstGeom>
              <a:blipFill rotWithShape="1">
                <a:blip r:embed="rId3"/>
                <a:stretch>
                  <a:fillRect l="-834" t="-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ubtitle 2"/>
          <p:cNvSpPr txBox="1">
            <a:spLocks/>
          </p:cNvSpPr>
          <p:nvPr/>
        </p:nvSpPr>
        <p:spPr>
          <a:xfrm>
            <a:off x="5715000" y="1905000"/>
            <a:ext cx="3352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West Main Street Office Rentals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Monthly Rates: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600 square feet for $750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900 square feet for $1150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uiExpand="1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Writing an Equation from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Description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15000" y="762000"/>
            <a:ext cx="3352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West Main Street Office Rentals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Monthly Rates: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600 square feet for $750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900 square feet for $1150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90500" y="1447800"/>
                <a:ext cx="8763000" cy="5181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4:  Replace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with the value you found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5:  Plug in one of the points you already know and solve for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using inverse operations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𝟔𝟎𝟎</m:t>
                          </m:r>
                          <m:r>
                            <a:rPr lang="en-US" sz="22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, </m:t>
                          </m:r>
                          <m:r>
                            <a:rPr lang="en-US" sz="22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𝟕𝟓𝟎</m:t>
                          </m:r>
                        </m:e>
                      </m:d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200" b="1" i="0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𝐨𝐫</m:t>
                      </m:r>
                      <m:r>
                        <a:rPr lang="en-US" sz="2200" b="1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(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𝟗𝟎𝟎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 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𝟏𝟏𝟓𝟎</m:t>
                      </m:r>
                      <m:r>
                        <a:rPr lang="en-US" sz="2200" b="1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US" sz="2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𝟕𝟓𝟎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𝟔𝟎𝟎</m:t>
                          </m:r>
                        </m:e>
                      </m:d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𝟕𝟓𝟎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𝟒</m:t>
                      </m:r>
                      <m:d>
                        <m:dPr>
                          <m:ctrl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𝟎𝟎</m:t>
                          </m:r>
                        </m:e>
                      </m:d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𝟕𝟓𝟎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𝟖𝟎𝟎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rgbClr val="006600"/>
                    </a:solidFill>
                    <a:latin typeface="Arial" pitchFamily="34" charset="0"/>
                    <a:cs typeface="Arial" pitchFamily="34" charset="0"/>
                  </a:rPr>
                  <a:t>		 	     </a:t>
                </a:r>
                <a14:m>
                  <m:oMath xmlns:m="http://schemas.openxmlformats.org/officeDocument/2006/math"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𝟖𝟎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𝟎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=−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𝟖𝟎𝟎</m:t>
                    </m:r>
                  </m:oMath>
                </a14:m>
                <a:endParaRPr lang="en-US" sz="2200" b="1" i="1" dirty="0" smtClean="0">
                  <a:solidFill>
                    <a:schemeClr val="tx1"/>
                  </a:solidFill>
                  <a:latin typeface="Cambria Math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b="1" dirty="0" smtClean="0">
                    <a:solidFill>
                      <a:srgbClr val="006600"/>
                    </a:solidFill>
                    <a:cs typeface="Arial" pitchFamily="34" charset="0"/>
                  </a:rPr>
                  <a:t>			       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𝟓𝟎</m:t>
                    </m:r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447800"/>
                <a:ext cx="8763000" cy="5181600"/>
              </a:xfrm>
              <a:prstGeom prst="rect">
                <a:avLst/>
              </a:prstGeom>
              <a:blipFill rotWithShape="1">
                <a:blip r:embed="rId2"/>
                <a:stretch>
                  <a:fillRect l="-834" t="-588" r="-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Writing an Equation from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Description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638800" y="762000"/>
            <a:ext cx="34290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West Main Street Office Rentals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Monthly Rates: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600 square feet for $750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900 square feet for $1150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90500" y="1752600"/>
                <a:ext cx="8763000" cy="4953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6:  </a:t>
                </a: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Write the form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𝒃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</a:t>
                </a: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7:  </a:t>
                </a: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FF0066"/>
                        </a:solidFill>
                        <a:latin typeface="Cambria Math"/>
                        <a:cs typeface="Arial" pitchFamily="34" charset="0"/>
                      </a:rPr>
                      <m:t>𝒎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006600"/>
                        </a:solidFill>
                        <a:latin typeface="Cambria Math"/>
                        <a:cs typeface="Arial" pitchFamily="34" charset="0"/>
                      </a:rPr>
                      <m:t>𝒃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with the values you found and simplify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+(−</m:t>
                      </m:r>
                      <m:r>
                        <a:rPr lang="en-US" sz="2200" b="1" i="1" smtClean="0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𝟓𝟎</m:t>
                      </m:r>
                      <m:r>
                        <a:rPr lang="en-US" sz="2200" b="1" i="1">
                          <a:solidFill>
                            <a:srgbClr val="006600"/>
                          </a:solidFill>
                          <a:latin typeface="Cambria Math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𝟓𝟎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752600"/>
                <a:ext cx="8763000" cy="4953000"/>
              </a:xfrm>
              <a:prstGeom prst="rect">
                <a:avLst/>
              </a:prstGeom>
              <a:blipFill rotWithShape="1">
                <a:blip r:embed="rId2"/>
                <a:stretch>
                  <a:fillRect l="-834" t="-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48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Writing an Equation from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Table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90500" y="3048000"/>
                <a:ext cx="8763000" cy="3657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1:  Find the slope (either the jumps or the slope formula)</a:t>
                </a: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FF0066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𝟕𝟎</m:t>
                          </m:r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𝟕𝟐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𝟔</m:t>
                          </m:r>
                          <m: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𝟓</m:t>
                          </m:r>
                        </m:den>
                      </m:f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66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den>
                      </m:f>
                      <m:r>
                        <a:rPr lang="en-US" sz="2200" b="1" i="1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200" b="1" i="1" smtClean="0">
                          <a:solidFill>
                            <a:srgbClr val="FF0066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</m:oMath>
                  </m:oMathPara>
                </a14:m>
                <a:endParaRPr lang="en-US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Step 2:  Follow steps 4 ─ 7 from the previous procedure</a:t>
                </a: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-or-</a:t>
                </a: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Use Point-Slope Form</a:t>
                </a:r>
                <a:endParaRPr lang="en-US" sz="3600" b="1" i="1" dirty="0" smtClean="0">
                  <a:solidFill>
                    <a:schemeClr val="tx1"/>
                  </a:solidFill>
                  <a:latin typeface="Cambria Math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𝒚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600" b="1" i="1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𝒎</m:t>
                      </m:r>
                      <m:d>
                        <m:d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  <m:r>
                            <a:rPr lang="en-US" sz="36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048000"/>
                <a:ext cx="8763000" cy="3657600"/>
              </a:xfrm>
              <a:prstGeom prst="rect">
                <a:avLst/>
              </a:prstGeom>
              <a:blipFill rotWithShape="1">
                <a:blip r:embed="rId2"/>
                <a:stretch>
                  <a:fillRect l="-834"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6704"/>
              </p:ext>
            </p:extLst>
          </p:nvPr>
        </p:nvGraphicFramePr>
        <p:xfrm>
          <a:off x="3200400" y="1935480"/>
          <a:ext cx="5600697" cy="731520"/>
        </p:xfrm>
        <a:graphic>
          <a:graphicData uri="http://schemas.openxmlformats.org/drawingml/2006/table">
            <a:tbl>
              <a:tblPr firstCol="1"/>
              <a:tblGrid>
                <a:gridCol w="2057397"/>
                <a:gridCol w="420610"/>
                <a:gridCol w="624538"/>
                <a:gridCol w="624538"/>
                <a:gridCol w="624538"/>
                <a:gridCol w="624538"/>
                <a:gridCol w="624538"/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r>
                        <a:rPr lang="en-US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(h)</a:t>
                      </a:r>
                      <a:endParaRPr lang="en-US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Temperature (</a:t>
                      </a:r>
                      <a:r>
                        <a:rPr lang="en-US" i="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lang="en-US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endParaRPr lang="en-US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76200" y="914400"/>
            <a:ext cx="8382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table below shows the temperature of a fish tank during an experiment.  Write a linear equation in slope-intercept form that represents this situation.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3242</TotalTime>
  <Words>926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Tradeshow</vt:lpstr>
      <vt:lpstr>Writing Linear Equations from Situations, Graphs, &amp; Tables</vt:lpstr>
      <vt:lpstr>Common Core Standard:</vt:lpstr>
      <vt:lpstr>Objectives:</vt:lpstr>
      <vt:lpstr>Slope-Intercept Form  http://stevensonalgebra.weebly.com/algebra-songs.html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Point-Slope Form  http://stevensonalgebra.weebly.com/algebra-songs.html  </vt:lpstr>
      <vt:lpstr>Using Point-Slope Form</vt:lpstr>
      <vt:lpstr>Try This One</vt:lpstr>
      <vt:lpstr>Try This 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Lopez, Francisco (flopez1@psusd.us)</cp:lastModifiedBy>
  <cp:revision>181</cp:revision>
  <dcterms:created xsi:type="dcterms:W3CDTF">2006-08-16T00:00:00Z</dcterms:created>
  <dcterms:modified xsi:type="dcterms:W3CDTF">2016-10-12T20:45:24Z</dcterms:modified>
</cp:coreProperties>
</file>