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4" r:id="rId3"/>
    <p:sldId id="267" r:id="rId4"/>
    <p:sldId id="297" r:id="rId5"/>
    <p:sldId id="298" r:id="rId6"/>
    <p:sldId id="299" r:id="rId7"/>
    <p:sldId id="300" r:id="rId8"/>
    <p:sldId id="301" r:id="rId9"/>
    <p:sldId id="303" r:id="rId10"/>
    <p:sldId id="30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0000"/>
    <a:srgbClr val="FF0066"/>
    <a:srgbClr val="4F81BD"/>
    <a:srgbClr val="00B050"/>
    <a:srgbClr val="B3A2C7"/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Distance Between Two Points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685800"/>
          </a:xfrm>
        </p:spPr>
        <p:txBody>
          <a:bodyPr/>
          <a:lstStyle/>
          <a:p>
            <a:r>
              <a:rPr lang="en-US" dirty="0" smtClean="0"/>
              <a:t>8.G.8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197656"/>
            <a:ext cx="89916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Essential Question</a:t>
            </a:r>
            <a:r>
              <a:rPr lang="en-US" sz="4000" dirty="0" smtClean="0">
                <a:solidFill>
                  <a:prstClr val="black"/>
                </a:solidFill>
              </a:rPr>
              <a:t>?</a:t>
            </a:r>
          </a:p>
          <a:p>
            <a:pPr marL="731520"/>
            <a:r>
              <a:rPr lang="en-US" sz="4000" dirty="0" smtClean="0">
                <a:solidFill>
                  <a:prstClr val="black"/>
                </a:solidFill>
              </a:rPr>
              <a:t>How can you use the Pythagorean Theorem to find the distance between two points on a coordinate plane?</a:t>
            </a:r>
            <a:r>
              <a:rPr lang="en-US" sz="4000" dirty="0">
                <a:solidFill>
                  <a:prstClr val="black"/>
                </a:solidFill>
              </a:rPr>
              <a:t/>
            </a:r>
            <a:br>
              <a:rPr lang="en-US" sz="4000" dirty="0">
                <a:solidFill>
                  <a:prstClr val="black"/>
                </a:solidFill>
              </a:rPr>
            </a:b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2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80" t="24156" r="54073" b="50331"/>
          <a:stretch/>
        </p:blipFill>
        <p:spPr bwMode="auto">
          <a:xfrm>
            <a:off x="724616" y="1371600"/>
            <a:ext cx="7805266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ttp://mathbits.com/MathBits/StudentResources/GraphPaper/10x10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-30822" y="228600"/>
            <a:ext cx="8960778" cy="896077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45544" cy="1219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 smtClean="0"/>
              <a:t>Use the information provided to find the approximate distance between Los Angles and Las Vegas.  Each unit on the graph represents 20 miles.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06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/>
              <a:t>Common Core Standard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219200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8.G ─ </a:t>
            </a:r>
            <a:r>
              <a:rPr lang="en-US" sz="2400" b="1" dirty="0"/>
              <a:t>Understand and apply the Pythagorean Theorem.</a:t>
            </a:r>
          </a:p>
          <a:p>
            <a:pPr marL="548640" indent="-274320"/>
            <a:r>
              <a:rPr lang="en-US" sz="2400" dirty="0"/>
              <a:t>8. Apply the Pythagorean Theorem to find the distance between two points in a coordinate system</a:t>
            </a:r>
          </a:p>
        </p:txBody>
      </p:sp>
    </p:spTree>
    <p:extLst>
      <p:ext uri="{BB962C8B-B14F-4D97-AF65-F5344CB8AC3E}">
        <p14:creationId xmlns:p14="http://schemas.microsoft.com/office/powerpoint/2010/main" val="14748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8288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To </a:t>
            </a:r>
            <a:r>
              <a:rPr lang="en-US" sz="2400" dirty="0" smtClean="0">
                <a:solidFill>
                  <a:prstClr val="black"/>
                </a:solidFill>
              </a:rPr>
              <a:t>use </a:t>
            </a:r>
            <a:r>
              <a:rPr lang="en-US" sz="2400" dirty="0">
                <a:solidFill>
                  <a:prstClr val="black"/>
                </a:solidFill>
              </a:rPr>
              <a:t>the Pythagorean Theorem to find the distance between two points on a coordinate plane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39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mathbits.com/MathBits/StudentResources/GraphPaper/10x10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549024"/>
            <a:ext cx="5257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ight Brace 19"/>
          <p:cNvSpPr/>
          <p:nvPr/>
        </p:nvSpPr>
        <p:spPr>
          <a:xfrm rot="5400000">
            <a:off x="6291148" y="3349492"/>
            <a:ext cx="324844" cy="410340"/>
          </a:xfrm>
          <a:prstGeom prst="rightBrace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15400" cy="792162"/>
          </a:xfrm>
        </p:spPr>
        <p:txBody>
          <a:bodyPr>
            <a:normAutofit fontScale="90000"/>
          </a:bodyPr>
          <a:lstStyle/>
          <a:p>
            <a:r>
              <a:rPr lang="en-US" sz="3000" dirty="0" smtClean="0"/>
              <a:t>The Pythagorean Theorem in the Coordinate Plane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690" y="327731"/>
            <a:ext cx="4011460" cy="1828800"/>
          </a:xfrm>
        </p:spPr>
        <p:txBody>
          <a:bodyPr>
            <a:normAutofit fontScale="85000" lnSpcReduction="10000"/>
          </a:bodyPr>
          <a:lstStyle/>
          <a:p>
            <a:pPr lvl="1">
              <a:buNone/>
            </a:pPr>
            <a:r>
              <a:rPr lang="en-US" sz="2600" b="1" dirty="0" smtClean="0"/>
              <a:t>Determine the </a:t>
            </a:r>
            <a:r>
              <a:rPr lang="en-US" sz="2600" b="1" dirty="0" smtClean="0"/>
              <a:t>length of the line segment to the nearest tenth using a calculator.</a:t>
            </a:r>
            <a:endParaRPr lang="en-US" sz="2600" b="1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152400" y="1856598"/>
                <a:ext cx="4648200" cy="48936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STEP 1:</a:t>
                </a:r>
              </a:p>
              <a:p>
                <a:r>
                  <a:rPr lang="en-US" sz="2400" dirty="0" smtClean="0">
                    <a:solidFill>
                      <a:srgbClr val="FF0066"/>
                    </a:solidFill>
                  </a:rPr>
                  <a:t>Use the grid lines to draw a right triangle</a:t>
                </a:r>
              </a:p>
              <a:p>
                <a:r>
                  <a:rPr lang="en-US" sz="2400" b="1" dirty="0" smtClean="0"/>
                  <a:t>STEP 2:</a:t>
                </a:r>
              </a:p>
              <a:p>
                <a:r>
                  <a:rPr lang="en-US" sz="2400" dirty="0" smtClean="0">
                    <a:solidFill>
                      <a:srgbClr val="7030A0"/>
                    </a:solidFill>
                  </a:rPr>
                  <a:t>Determine the length of the legs of the right triangle</a:t>
                </a:r>
                <a:endParaRPr lang="en-US" sz="2400" i="1" dirty="0">
                  <a:solidFill>
                    <a:srgbClr val="7030A0"/>
                  </a:solidFill>
                  <a:latin typeface="Cambria Math" pitchFamily="18" charset="0"/>
                  <a:ea typeface="Cambria Math" pitchFamily="18" charset="0"/>
                </a:endParaRPr>
              </a:p>
              <a:p>
                <a:r>
                  <a:rPr lang="en-US" sz="2400" b="1" dirty="0"/>
                  <a:t>STEP </a:t>
                </a:r>
                <a:r>
                  <a:rPr lang="en-US" sz="2400" b="1" dirty="0" smtClean="0"/>
                  <a:t>3:</a:t>
                </a:r>
                <a:endParaRPr lang="en-US" sz="2400" b="1" dirty="0"/>
              </a:p>
              <a:p>
                <a:r>
                  <a:rPr lang="en-US" sz="2400" dirty="0" smtClean="0"/>
                  <a:t>Use the Pythagorean Theorem to find the missing side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         </m:t>
                      </m:r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16</m:t>
                      </m:r>
                      <m:r>
                        <a:rPr lang="en-US" sz="2400" i="1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4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          </m:t>
                      </m:r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20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856598"/>
                <a:ext cx="4648200" cy="4893647"/>
              </a:xfrm>
              <a:prstGeom prst="rect">
                <a:avLst/>
              </a:prstGeom>
              <a:blipFill rotWithShape="1">
                <a:blip r:embed="rId3"/>
                <a:stretch>
                  <a:fillRect l="-1966" t="-998" r="-1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6648452" y="2554039"/>
            <a:ext cx="0" cy="838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248400" y="3392239"/>
            <a:ext cx="40005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ght Brace 17"/>
          <p:cNvSpPr/>
          <p:nvPr/>
        </p:nvSpPr>
        <p:spPr>
          <a:xfrm>
            <a:off x="6651172" y="2571557"/>
            <a:ext cx="324844" cy="820681"/>
          </a:xfrm>
          <a:prstGeom prst="rightBrac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021286" y="2780596"/>
            <a:ext cx="82187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4 units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08914" y="3749424"/>
            <a:ext cx="101237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2</a:t>
            </a:r>
            <a:r>
              <a:rPr lang="en-US" b="1" dirty="0" smtClean="0">
                <a:solidFill>
                  <a:srgbClr val="7030A0"/>
                </a:solidFill>
              </a:rPr>
              <a:t> units</a:t>
            </a:r>
            <a:endParaRPr lang="en-US" b="1" dirty="0">
              <a:solidFill>
                <a:srgbClr val="7030A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6248400" y="2554039"/>
            <a:ext cx="400052" cy="8382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3352800" y="5430072"/>
                <a:ext cx="6172200" cy="12298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20</m:t>
                          </m:r>
                        </m:e>
                      </m:rad>
                      <m:r>
                        <a:rPr lang="en-US" sz="24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4.</m:t>
                      </m:r>
                      <m:r>
                        <a:rPr lang="en-US" sz="2400" i="1">
                          <a:latin typeface="Cambria Math"/>
                        </a:rPr>
                        <m:t>5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US" sz="2400" i="1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sz="2400" dirty="0"/>
              </a:p>
              <a:p>
                <a:pPr algn="ctr"/>
                <a:r>
                  <a:rPr lang="en-US" sz="2000" dirty="0">
                    <a:solidFill>
                      <a:srgbClr val="FF0000"/>
                    </a:solidFill>
                  </a:rPr>
                  <a:t>The length of the 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line segment is approximately 4.5 units.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5430072"/>
                <a:ext cx="6172200" cy="1229888"/>
              </a:xfrm>
              <a:prstGeom prst="rect">
                <a:avLst/>
              </a:prstGeom>
              <a:blipFill rotWithShape="1">
                <a:blip r:embed="rId4"/>
                <a:stretch>
                  <a:fillRect b="-32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299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  <p:bldP spid="19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mathbits.com/MathBits/StudentResources/GraphPaper/10x10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549024"/>
            <a:ext cx="5257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15400" cy="792162"/>
          </a:xfrm>
        </p:spPr>
        <p:txBody>
          <a:bodyPr>
            <a:normAutofit fontScale="90000"/>
          </a:bodyPr>
          <a:lstStyle/>
          <a:p>
            <a:r>
              <a:rPr lang="en-US" sz="3000" dirty="0" smtClean="0"/>
              <a:t>The Pythagorean Theorem in the Coordinate Plane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4114800" cy="18288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sz="2800" dirty="0" smtClean="0"/>
              <a:t>Approximate the length of the line segment to the nearest tenth using a calculator.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4556351" y="2538415"/>
            <a:ext cx="2514600" cy="127158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74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154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The DISTANCE FORMULA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1690" y="533400"/>
                <a:ext cx="8915400" cy="1371600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2800" dirty="0" smtClean="0"/>
                  <a:t>The Pythagorean Theorem can be used to find the distance between any two points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dirty="0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dirty="0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800" b="0" i="1" dirty="0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800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dirty="0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i="1" dirty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800" dirty="0" smtClean="0"/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dirty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 dirty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dirty="0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800" i="1" dirty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800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 dirty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b="0" i="1" dirty="0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800" dirty="0"/>
                  <a:t> </a:t>
                </a:r>
                <a:r>
                  <a:rPr lang="en-US" sz="2800" dirty="0" smtClean="0"/>
                  <a:t>in the coordinate plane.</a:t>
                </a:r>
                <a:endParaRPr lang="en-US" sz="2800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1690" y="533400"/>
                <a:ext cx="8915400" cy="1371600"/>
              </a:xfrm>
              <a:blipFill rotWithShape="1">
                <a:blip r:embed="rId2"/>
                <a:stretch>
                  <a:fillRect l="-1367" t="-4444" r="-1367" b="-1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2" descr="http://mathbits.com/MathBits/StudentResources/GraphPaper/10x10.gif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141" b="4348"/>
          <a:stretch/>
        </p:blipFill>
        <p:spPr bwMode="auto">
          <a:xfrm>
            <a:off x="-228600" y="1752600"/>
            <a:ext cx="5040086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955472" y="2764972"/>
                <a:ext cx="10077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1" i="1" dirty="0" smtClean="0">
                              <a:solidFill>
                                <a:srgbClr val="3333C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 dirty="0">
                              <a:solidFill>
                                <a:srgbClr val="3333CC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b="1" dirty="0">
                  <a:solidFill>
                    <a:srgbClr val="3333CC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5472" y="2764972"/>
                <a:ext cx="1007712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022272" y="3821668"/>
                <a:ext cx="10077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1" i="1" dirty="0" smtClean="0">
                              <a:solidFill>
                                <a:srgbClr val="3333C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b="1" i="1" dirty="0">
                              <a:solidFill>
                                <a:srgbClr val="3333CC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b="1" dirty="0">
                  <a:solidFill>
                    <a:srgbClr val="3333CC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2272" y="3821668"/>
                <a:ext cx="1007712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4648200" y="1981200"/>
                <a:ext cx="4180114" cy="5105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Font typeface="Arial" pitchFamily="34" charset="0"/>
                  <a:buNone/>
                </a:pPr>
                <a:r>
                  <a:rPr lang="en-US" sz="2000" dirty="0" smtClean="0">
                    <a:solidFill>
                      <a:srgbClr val="3333CC"/>
                    </a:solidFill>
                  </a:rPr>
                  <a:t>We can think of the distance between the two points as the hypotenuse of the right triangle.</a:t>
                </a:r>
              </a:p>
              <a:p>
                <a:pPr marL="0" indent="0" algn="just">
                  <a:buFont typeface="Arial" pitchFamily="34" charset="0"/>
                  <a:buNone/>
                </a:pPr>
                <a:r>
                  <a:rPr lang="en-US" sz="2000" dirty="0" smtClean="0">
                    <a:solidFill>
                      <a:srgbClr val="C00000"/>
                    </a:solidFill>
                  </a:rPr>
                  <a:t>Now draw the right triangle.</a:t>
                </a:r>
              </a:p>
              <a:p>
                <a:pPr marL="0" indent="0">
                  <a:buFont typeface="Arial" pitchFamily="34" charset="0"/>
                  <a:buNone/>
                </a:pPr>
                <a:r>
                  <a:rPr lang="en-US" sz="2000" dirty="0" smtClean="0"/>
                  <a:t>The length of the vertical leg is the difference of </a:t>
                </a:r>
                <a:r>
                  <a:rPr lang="en-US" sz="2000" dirty="0" smtClean="0"/>
                  <a:t>the </a:t>
                </a:r>
                <a:r>
                  <a:rPr lang="en-US" sz="2000" i="1" dirty="0" smtClean="0">
                    <a:latin typeface="Times New Roman" pitchFamily="18" charset="0"/>
                    <a:cs typeface="Times New Roman" pitchFamily="18" charset="0"/>
                  </a:rPr>
                  <a:t>y-values</a:t>
                </a:r>
                <a:r>
                  <a:rPr lang="en-US" sz="2000" dirty="0" smtClean="0"/>
                  <a:t>.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𝑙𝑒𝑔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000" dirty="0" smtClean="0"/>
              </a:p>
              <a:p>
                <a:pPr marL="0" indent="0" algn="just">
                  <a:buNone/>
                </a:pPr>
                <a:r>
                  <a:rPr lang="en-US" sz="2000" dirty="0"/>
                  <a:t>The length of the </a:t>
                </a:r>
                <a:r>
                  <a:rPr lang="en-US" sz="2000" dirty="0" smtClean="0"/>
                  <a:t>horizontal leg </a:t>
                </a:r>
                <a:r>
                  <a:rPr lang="en-US" sz="2000" dirty="0"/>
                  <a:t>is the difference of </a:t>
                </a:r>
                <a:r>
                  <a:rPr lang="en-US" sz="2000" dirty="0" smtClean="0"/>
                  <a:t>the</a:t>
                </a:r>
                <a:br>
                  <a:rPr lang="en-US" sz="2000" dirty="0" smtClean="0"/>
                </a:br>
                <a:r>
                  <a:rPr lang="en-US" sz="2000" i="1" dirty="0" smtClean="0">
                    <a:latin typeface="Times New Roman" pitchFamily="18" charset="0"/>
                    <a:cs typeface="Times New Roman" pitchFamily="18" charset="0"/>
                  </a:rPr>
                  <a:t>x-values</a:t>
                </a:r>
                <a:r>
                  <a:rPr lang="en-US" sz="2000" dirty="0"/>
                  <a:t>.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𝑙𝑒𝑔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0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1981200"/>
                <a:ext cx="4180114" cy="5105400"/>
              </a:xfrm>
              <a:prstGeom prst="rect">
                <a:avLst/>
              </a:prstGeom>
              <a:blipFill rotWithShape="1">
                <a:blip r:embed="rId6"/>
                <a:stretch>
                  <a:fillRect l="-1606" t="-597" r="-3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>
            <a:off x="3019460" y="3028739"/>
            <a:ext cx="994062" cy="98911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988130" y="3004458"/>
            <a:ext cx="0" cy="1034142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994006" y="4038600"/>
            <a:ext cx="100105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911928" y="291737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56958" y="395151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19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4" grpId="0"/>
      <p:bldP spid="5" grpId="0"/>
      <p:bldP spid="15" grpId="0" uiExpand="1" build="p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154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The DISTANCE FORMULA</a:t>
            </a:r>
            <a:endParaRPr lang="en-US" dirty="0"/>
          </a:p>
        </p:txBody>
      </p:sp>
      <p:pic>
        <p:nvPicPr>
          <p:cNvPr id="8" name="Picture 2" descr="http://mathbits.com/MathBits/StudentResources/GraphPaper/10x10.gif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1408" b="4348"/>
          <a:stretch/>
        </p:blipFill>
        <p:spPr bwMode="auto">
          <a:xfrm>
            <a:off x="130628" y="1153886"/>
            <a:ext cx="3080657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85158" y="2090058"/>
                <a:ext cx="10077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1" i="1" dirty="0" smtClean="0">
                              <a:solidFill>
                                <a:srgbClr val="3333C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 dirty="0">
                              <a:solidFill>
                                <a:srgbClr val="3333CC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b="1" dirty="0">
                  <a:solidFill>
                    <a:srgbClr val="3333CC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158" y="2090058"/>
                <a:ext cx="1007712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051958" y="3146754"/>
                <a:ext cx="10077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1" i="1" dirty="0" smtClean="0">
                              <a:solidFill>
                                <a:srgbClr val="3333C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b="1" i="1" dirty="0">
                              <a:solidFill>
                                <a:srgbClr val="3333CC"/>
                              </a:solidFill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 dirty="0">
                                  <a:solidFill>
                                    <a:srgbClr val="3333CC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b="1" dirty="0">
                  <a:solidFill>
                    <a:srgbClr val="3333CC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958" y="3146754"/>
                <a:ext cx="1007712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2667000" y="1066800"/>
                <a:ext cx="6400800" cy="5562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:r>
                  <a:rPr lang="en-US" sz="2800" dirty="0" smtClean="0"/>
                  <a:t>The distance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𝑑</m:t>
                    </m:r>
                  </m:oMath>
                </a14:m>
                <a:r>
                  <a:rPr lang="en-US" sz="2800" dirty="0" smtClean="0"/>
                  <a:t> between the two points is the hypotenuse.</a:t>
                </a:r>
              </a:p>
              <a:p>
                <a:pPr marL="0" indent="0" algn="just">
                  <a:buNone/>
                </a:pPr>
                <a:endParaRPr lang="en-US" sz="2800" dirty="0" smtClean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2800" b="0" i="0" smtClean="0">
                              <a:latin typeface="Cambria Math"/>
                            </a:rPr>
                            <m:t>distance</m:t>
                          </m:r>
                        </m:e>
                        <m:sup>
                          <m:r>
                            <a:rPr lang="en-US" sz="280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sSubSup>
                            <m:sSub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𝑙𝑒𝑔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  <m:sup/>
                          </m:sSubSup>
                        </m:e>
                        <m:sup>
                          <m:r>
                            <a:rPr lang="en-US" sz="280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</a:rPr>
                          </m:ctrlPr>
                        </m:sSupPr>
                        <m:e>
                          <m:sSubSup>
                            <m:sSubSup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𝑙𝑒𝑔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  <m:sup/>
                          </m:sSubSup>
                        </m:e>
                        <m:sup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 smtClean="0"/>
              </a:p>
              <a:p>
                <a:pPr marL="0" indent="0" algn="just">
                  <a:buNone/>
                </a:pPr>
                <a:endParaRPr lang="en-US" sz="280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</a:rPr>
                            <m:t>𝑑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8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8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8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 smtClean="0"/>
              </a:p>
              <a:p>
                <a:pPr marL="0" indent="0" algn="just">
                  <a:buNone/>
                </a:pPr>
                <a:endParaRPr lang="en-US" sz="2800" dirty="0" smtClean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sz="2800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sz="2800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2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800" b="0" i="1" dirty="0" smtClean="0">
                  <a:latin typeface="Cambria Math"/>
                </a:endParaRPr>
              </a:p>
              <a:p>
                <a:pPr marL="0" indent="0" algn="just">
                  <a:buNone/>
                </a:pPr>
                <a:endParaRPr lang="en-US" sz="3600" b="1" i="1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𝒅</m:t>
                      </m:r>
                      <m:r>
                        <a:rPr lang="en-US" sz="3600" b="1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6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36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36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𝒚</m:t>
                                      </m:r>
                                    </m:e>
                                    <m:sub>
                                      <m: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𝟐</m:t>
                                      </m:r>
                                    </m:sub>
                                  </m:sSub>
                                  <m:r>
                                    <a:rPr lang="en-US" sz="36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𝒚</m:t>
                                      </m:r>
                                    </m:e>
                                    <m:sub>
                                      <m: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36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6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36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36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𝟐</m:t>
                                      </m:r>
                                    </m:sub>
                                  </m:sSub>
                                  <m:r>
                                    <a:rPr lang="en-US" sz="36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36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3600" b="1" dirty="0">
                  <a:solidFill>
                    <a:srgbClr val="FF0000"/>
                  </a:solidFill>
                </a:endParaRPr>
              </a:p>
              <a:p>
                <a:pPr marL="0" indent="0" algn="just"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1066800"/>
                <a:ext cx="6400800" cy="5562600"/>
              </a:xfrm>
              <a:prstGeom prst="rect">
                <a:avLst/>
              </a:prstGeom>
              <a:blipFill rotWithShape="1">
                <a:blip r:embed="rId5"/>
                <a:stretch>
                  <a:fillRect l="-2000" t="-986" r="-19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>
            <a:off x="1049146" y="2353825"/>
            <a:ext cx="994062" cy="98911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017816" y="2329544"/>
            <a:ext cx="0" cy="1034142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023692" y="3363686"/>
            <a:ext cx="100105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941614" y="224245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986644" y="3276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9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0"/>
            <a:ext cx="89154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Using the Distance Formula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1676400"/>
                <a:ext cx="8839200" cy="990600"/>
              </a:xfrm>
            </p:spPr>
            <p:txBody>
              <a:bodyPr>
                <a:normAutofit fontScale="85000" lnSpcReduction="10000"/>
              </a:bodyPr>
              <a:lstStyle/>
              <a:p>
                <a:pPr algn="just">
                  <a:buNone/>
                </a:pPr>
                <a:r>
                  <a:rPr lang="en-US" sz="2400" dirty="0" smtClean="0"/>
                  <a:t>Use a calculator to find the distance between the following points:</a:t>
                </a:r>
              </a:p>
              <a:p>
                <a:pPr algn="ctr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5,7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3,9</m:t>
                        </m:r>
                      </m:e>
                    </m:d>
                  </m:oMath>
                </a14:m>
                <a:endParaRPr lang="en-US" sz="24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1676400"/>
                <a:ext cx="8839200" cy="990600"/>
              </a:xfrm>
              <a:blipFill rotWithShape="1">
                <a:blip r:embed="rId3"/>
                <a:stretch>
                  <a:fillRect l="-1103" t="-4908" b="-4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381000" y="762000"/>
                <a:ext cx="8382000" cy="7620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𝒅</m:t>
                      </m:r>
                      <m:r>
                        <a:rPr lang="en-US" sz="3600" b="1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6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36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36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𝒚</m:t>
                                      </m:r>
                                    </m:e>
                                    <m:sub>
                                      <m: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𝟐</m:t>
                                      </m:r>
                                    </m:sub>
                                  </m:sSub>
                                  <m:r>
                                    <a:rPr lang="en-US" sz="36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𝒚</m:t>
                                      </m:r>
                                    </m:e>
                                    <m:sub>
                                      <m: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36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6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36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36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𝟐</m:t>
                                      </m:r>
                                    </m:sub>
                                  </m:sSub>
                                  <m:r>
                                    <a:rPr lang="en-US" sz="36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sz="3600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36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3600" b="1" dirty="0">
                  <a:solidFill>
                    <a:srgbClr val="FF0000"/>
                  </a:solidFill>
                </a:endParaRPr>
              </a:p>
              <a:p>
                <a:pPr marL="0" indent="0" algn="just"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762000"/>
                <a:ext cx="8382000" cy="7620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381000" y="2819400"/>
                <a:ext cx="8382000" cy="38862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spcBef>
                    <a:spcPts val="0"/>
                  </a:spcBef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𝑑</m:t>
                      </m:r>
                      <m:r>
                        <a:rPr lang="en-US" sz="2400" b="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2400" b="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sz="2400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sz="2400" b="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24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400" b="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sz="2400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400" b="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2400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:pPr marL="0" indent="0" algn="just">
                  <a:spcBef>
                    <a:spcPts val="0"/>
                  </a:spcBef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𝑑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9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7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:pPr marL="0" indent="0" algn="just">
                  <a:spcBef>
                    <a:spcPts val="0"/>
                  </a:spcBef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𝑑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−2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:pPr marL="0" indent="0" algn="just">
                  <a:spcBef>
                    <a:spcPts val="0"/>
                  </a:spcBef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𝑑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e>
                      </m:rad>
                    </m:oMath>
                  </m:oMathPara>
                </a14:m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:pPr marL="0" indent="0" algn="just">
                  <a:spcBef>
                    <a:spcPts val="0"/>
                  </a:spcBef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𝑑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8</m:t>
                          </m:r>
                        </m:e>
                      </m:rad>
                    </m:oMath>
                  </m:oMathPara>
                </a14:m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:pPr marL="0" indent="0" algn="ctr">
                  <a:spcBef>
                    <a:spcPts val="0"/>
                  </a:spcBef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𝑑</m:t>
                      </m:r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2.8</m:t>
                      </m:r>
                    </m:oMath>
                  </m:oMathPara>
                </a14:m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:pPr marL="0" indent="0" algn="ctr">
                  <a:spcBef>
                    <a:spcPts val="0"/>
                  </a:spcBef>
                  <a:spcAft>
                    <a:spcPts val="1000"/>
                  </a:spcAft>
                  <a:buNone/>
                </a:pPr>
                <a:r>
                  <a:rPr lang="en-US" sz="2400" dirty="0" smtClean="0">
                    <a:solidFill>
                      <a:srgbClr val="FF0000"/>
                    </a:solidFill>
                  </a:rPr>
                  <a:t>The distance between (5,7) and (3,9) is approximately </a:t>
                </a:r>
                <a:r>
                  <a:rPr lang="en-US" sz="2400" smtClean="0">
                    <a:solidFill>
                      <a:srgbClr val="FF0000"/>
                    </a:solidFill>
                  </a:rPr>
                  <a:t>2.8 units.</a:t>
                </a:r>
                <a:endParaRPr lang="en-US" sz="2400" dirty="0">
                  <a:solidFill>
                    <a:srgbClr val="FF0000"/>
                  </a:solidFill>
                </a:endParaRPr>
              </a:p>
              <a:p>
                <a:pPr marL="0" indent="0" algn="just">
                  <a:spcBef>
                    <a:spcPts val="0"/>
                  </a:spcBef>
                  <a:spcAft>
                    <a:spcPts val="1000"/>
                  </a:spcAft>
                  <a:buNone/>
                </a:pP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819400"/>
                <a:ext cx="8382000" cy="38862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511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0"/>
            <a:ext cx="89154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Using the Distance Formula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839200" cy="16764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sz="2400" dirty="0" smtClean="0"/>
              <a:t>A plane leaves an airport and flies due north at 280 miles per hour.  At the same time, another plane takes off from the same airport and flies due east at a speed of 300 miles per hour.  What is the distance between the two planes after 1 hour?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66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Spring</Template>
  <TotalTime>5717</TotalTime>
  <Words>670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Spring</vt:lpstr>
      <vt:lpstr>Distance Between Two Points</vt:lpstr>
      <vt:lpstr>Common Core Standard:</vt:lpstr>
      <vt:lpstr>Objectives:</vt:lpstr>
      <vt:lpstr>The Pythagorean Theorem in the Coordinate Plane</vt:lpstr>
      <vt:lpstr>The Pythagorean Theorem in the Coordinate Plane</vt:lpstr>
      <vt:lpstr>The DISTANCE FORMULA</vt:lpstr>
      <vt:lpstr>The DISTANCE FORMULA</vt:lpstr>
      <vt:lpstr>Using the Distance Formula</vt:lpstr>
      <vt:lpstr>Using the Distance Formula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Proportional Relationships</dc:title>
  <dc:creator>Amplo, William (wamplo@psusd.us)</dc:creator>
  <cp:lastModifiedBy>Francisco Lopez</cp:lastModifiedBy>
  <cp:revision>328</cp:revision>
  <dcterms:created xsi:type="dcterms:W3CDTF">2006-08-16T00:00:00Z</dcterms:created>
  <dcterms:modified xsi:type="dcterms:W3CDTF">2017-01-08T18:26:42Z</dcterms:modified>
</cp:coreProperties>
</file>