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4" r:id="rId3"/>
    <p:sldId id="267" r:id="rId4"/>
    <p:sldId id="311" r:id="rId5"/>
    <p:sldId id="312" r:id="rId6"/>
    <p:sldId id="297" r:id="rId7"/>
    <p:sldId id="325" r:id="rId8"/>
    <p:sldId id="323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B050"/>
    <a:srgbClr val="FF0000"/>
    <a:srgbClr val="4F81BD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do you describe the properties of dilations?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0400" y="152400"/>
            <a:ext cx="5791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Fill in the following information:</a:t>
            </a:r>
          </a:p>
          <a:p>
            <a:pPr algn="ctr">
              <a:lnSpc>
                <a:spcPct val="200000"/>
              </a:lnSpc>
            </a:pPr>
            <a:r>
              <a:rPr lang="en-US" dirty="0"/>
              <a:t>Center of Dilation: </a:t>
            </a:r>
            <a:r>
              <a:rPr lang="en-US" dirty="0" smtClean="0"/>
              <a:t>___________	Image</a:t>
            </a:r>
            <a:r>
              <a:rPr lang="en-US" dirty="0"/>
              <a:t>: </a:t>
            </a:r>
            <a:r>
              <a:rPr lang="en-US" dirty="0" smtClean="0"/>
              <a:t>___________</a:t>
            </a:r>
            <a:br>
              <a:rPr lang="en-US" dirty="0" smtClean="0"/>
            </a:br>
            <a:r>
              <a:rPr lang="en-US" dirty="0" err="1" smtClean="0"/>
              <a:t>Preimage</a:t>
            </a:r>
            <a:r>
              <a:rPr lang="en-US" dirty="0"/>
              <a:t>: </a:t>
            </a:r>
            <a:r>
              <a:rPr lang="en-US" dirty="0" smtClean="0"/>
              <a:t>___________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2438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a ruler to measure each of the line segments to the nearest centimeter: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6233" y="107285"/>
            <a:ext cx="2791767" cy="2254915"/>
            <a:chOff x="3820277" y="950480"/>
            <a:chExt cx="3952123" cy="285494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1143433"/>
              <a:ext cx="3952122" cy="266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1" name="Right Triangle 10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04800" y="2895600"/>
                <a:ext cx="914400" cy="3830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spcAft>
                    <a:spcPts val="2400"/>
                  </a:spcAf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𝑅𝑆</m:t>
                        </m:r>
                      </m:e>
                    </m:bar>
                  </m:oMath>
                </a14:m>
                <a:r>
                  <a:rPr lang="en-US" i="1" dirty="0">
                    <a:latin typeface="Cambria Math"/>
                  </a:rPr>
                  <a:t> =</a:t>
                </a: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𝑆𝑇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𝑅𝑇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ba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95600"/>
                <a:ext cx="914400" cy="3830729"/>
              </a:xfrm>
              <a:prstGeom prst="rect">
                <a:avLst/>
              </a:prstGeom>
              <a:blipFill rotWithShape="1">
                <a:blip r:embed="rId3"/>
                <a:stretch>
                  <a:fillRect r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0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52800" y="259685"/>
            <a:ext cx="5638800" cy="923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Now </a:t>
            </a:r>
            <a:r>
              <a:rPr lang="en-US" dirty="0"/>
              <a:t>use your answers to </a:t>
            </a:r>
            <a:r>
              <a:rPr lang="en-US" dirty="0" smtClean="0"/>
              <a:t>find the </a:t>
            </a:r>
            <a:r>
              <a:rPr lang="en-US" dirty="0"/>
              <a:t>following RATIOS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SIMPLIFY EACH FRACTION!)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1" y="107285"/>
            <a:ext cx="2895600" cy="2407315"/>
            <a:chOff x="3820277" y="950480"/>
            <a:chExt cx="3952123" cy="285494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1143433"/>
              <a:ext cx="3952122" cy="266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1" name="Right Triangle 10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81400" y="1447800"/>
                <a:ext cx="914400" cy="4108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𝑅𝑆</m:t>
                              </m:r>
                            </m:e>
                          </m:ba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𝑆𝑇</m:t>
                              </m:r>
                            </m:e>
                          </m:ba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:endParaRPr lang="en-US" i="1" dirty="0">
                  <a:latin typeface="Cambria Math"/>
                </a:endParaRPr>
              </a:p>
              <a:p>
                <a:pPr algn="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m:rPr>
                                  <m:nor/>
                                </m:rPr>
                                <a:rPr lang="el-GR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´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𝑅𝑇</m:t>
                              </m:r>
                            </m:e>
                          </m:ba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447800"/>
                <a:ext cx="914400" cy="41083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3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52800" y="259685"/>
            <a:ext cx="563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a protractor to measure each of the angles: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1" y="107285"/>
            <a:ext cx="2895600" cy="2407315"/>
            <a:chOff x="3820277" y="950480"/>
            <a:chExt cx="3952123" cy="285494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1143433"/>
              <a:ext cx="3952122" cy="266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1" name="Right Triangle 10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57761"/>
              </p:ext>
            </p:extLst>
          </p:nvPr>
        </p:nvGraphicFramePr>
        <p:xfrm>
          <a:off x="3505200" y="838200"/>
          <a:ext cx="1600200" cy="509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4" imgW="1228680" imgH="2685960" progId="Equation.3">
                  <p:embed/>
                </p:oleObj>
              </mc:Choice>
              <mc:Fallback>
                <p:oleObj name="Equation" r:id="rId4" imgW="1228680" imgH="2685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838200"/>
                        <a:ext cx="1600200" cy="5098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0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6285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Based on the information you found in PART 3, what can you conclude about the ratios </a:t>
            </a:r>
            <a:r>
              <a:rPr lang="en-US" dirty="0" smtClean="0"/>
              <a:t>of corresponding </a:t>
            </a:r>
            <a:r>
              <a:rPr lang="en-US" dirty="0"/>
              <a:t>sides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Based on the information you found in PART 4, what can you conclude about the measures of corresponding </a:t>
            </a:r>
            <a:r>
              <a:rPr lang="en-US" dirty="0" smtClean="0"/>
              <a:t>angles?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82689"/>
                <a:ext cx="9144000" cy="5298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/>
                  <a:t>Let’s see if we can draw some conclusions:</a:t>
                </a:r>
              </a:p>
              <a:p>
                <a:endParaRPr lang="en-US" b="1" dirty="0"/>
              </a:p>
              <a:p>
                <a:r>
                  <a:rPr lang="en-US" dirty="0"/>
                  <a:t>Notice that all the ratios in part 3 were found by using </a:t>
                </a:r>
                <a:r>
                  <a:rPr lang="en-US" dirty="0" smtClean="0"/>
                  <a:t>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image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preimage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You found that the ratios of corresponding sides were _________________________________ 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When </a:t>
                </a:r>
                <a:r>
                  <a:rPr lang="en-US" dirty="0"/>
                  <a:t>two fractions are equivalent, we say that they are </a:t>
                </a:r>
                <a:r>
                  <a:rPr lang="en-US" dirty="0" smtClean="0"/>
                  <a:t>_______________________________.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You </a:t>
                </a:r>
                <a:r>
                  <a:rPr lang="en-US" dirty="0"/>
                  <a:t>have now discovered that the ratios of corresponding sides are _______________________ and the measures of corresponding angles are _______________________________________ .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We </a:t>
                </a:r>
                <a:r>
                  <a:rPr lang="en-US" dirty="0"/>
                  <a:t>can now conclude that △RST and △R´S´T´ are </a:t>
                </a:r>
                <a:r>
                  <a:rPr lang="en-US" dirty="0" smtClean="0"/>
                  <a:t>_____________________________________.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2689"/>
                <a:ext cx="9144000" cy="5298182"/>
              </a:xfrm>
              <a:prstGeom prst="rect">
                <a:avLst/>
              </a:prstGeom>
              <a:blipFill rotWithShape="1">
                <a:blip r:embed="rId2"/>
                <a:stretch>
                  <a:fillRect l="-1000" t="-921" r="-400" b="-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04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Each line segment in the image is ______ times its corresponding line segment in the </a:t>
            </a:r>
            <a:r>
              <a:rPr lang="en-US" dirty="0" err="1" smtClean="0"/>
              <a:t>preimage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Recall that the ratio used to enlarge or reduce similar figures is called the __________________.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dilation of △RST to △R´S´T´ uses a ______________________ of 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/>
              <a:t>Now lets examine a dilation on a coordinate plane.</a:t>
            </a:r>
          </a:p>
          <a:p>
            <a:pPr>
              <a:spcBef>
                <a:spcPts val="0"/>
              </a:spcBef>
              <a:spcAft>
                <a:spcPts val="3600"/>
              </a:spcAft>
              <a:buNone/>
            </a:pPr>
            <a:r>
              <a:rPr lang="en-US" dirty="0" smtClean="0"/>
              <a:t>Which is the image and</a:t>
            </a:r>
            <a:br>
              <a:rPr lang="en-US" dirty="0" smtClean="0"/>
            </a:br>
            <a:r>
              <a:rPr lang="en-US" dirty="0" smtClean="0"/>
              <a:t>which is the </a:t>
            </a:r>
            <a:r>
              <a:rPr lang="en-US" dirty="0" err="1" smtClean="0"/>
              <a:t>preimage</a:t>
            </a:r>
            <a:r>
              <a:rPr lang="en-US" dirty="0" smtClean="0"/>
              <a:t>?</a:t>
            </a:r>
          </a:p>
          <a:p>
            <a:pPr>
              <a:spcBef>
                <a:spcPts val="0"/>
              </a:spcBef>
              <a:spcAft>
                <a:spcPts val="3600"/>
              </a:spcAft>
              <a:buNone/>
            </a:pPr>
            <a:r>
              <a:rPr lang="en-US" dirty="0" smtClean="0"/>
              <a:t>What is the center of dilation?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US" dirty="0" smtClean="0"/>
              <a:t>Fill out the table: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55914"/>
            <a:ext cx="3853543" cy="37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940989"/>
              </p:ext>
            </p:extLst>
          </p:nvPr>
        </p:nvGraphicFramePr>
        <p:xfrm>
          <a:off x="228602" y="4419600"/>
          <a:ext cx="6727368" cy="231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1228"/>
                <a:gridCol w="1121228"/>
                <a:gridCol w="1121228"/>
                <a:gridCol w="1121228"/>
                <a:gridCol w="1121228"/>
                <a:gridCol w="1121228"/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Vertex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Vertex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59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2286001"/>
                <a:ext cx="8991600" cy="4495799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/>
                  <a:t>Use the information in your table</a:t>
                </a:r>
                <a:br>
                  <a:rPr lang="en-US" dirty="0" smtClean="0"/>
                </a:br>
                <a:r>
                  <a:rPr lang="en-US" dirty="0" smtClean="0"/>
                  <a:t>to answer the following:</a:t>
                </a: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2800" dirty="0" smtClean="0"/>
                  <a:t>First using only the</a:t>
                </a:r>
                <a:br>
                  <a:rPr lang="en-US" sz="2800" dirty="0" smtClean="0"/>
                </a:br>
                <a:r>
                  <a:rPr lang="en-US" sz="2800" dirty="0" smtClean="0"/>
                  <a:t>x-coordinates,  then</a:t>
                </a:r>
                <a:br>
                  <a:rPr lang="en-US" sz="2800" dirty="0" smtClean="0"/>
                </a:br>
                <a:r>
                  <a:rPr lang="en-US" sz="2800" dirty="0" smtClean="0"/>
                  <a:t>using only the</a:t>
                </a:r>
                <a:br>
                  <a:rPr lang="en-US" sz="2800" dirty="0" smtClean="0"/>
                </a:br>
                <a:r>
                  <a:rPr lang="en-US" sz="2800" dirty="0" smtClean="0"/>
                  <a:t>y-coordinates,</a:t>
                </a:r>
                <a:br>
                  <a:rPr lang="en-US" sz="2800" dirty="0" smtClean="0"/>
                </a:br>
                <a:r>
                  <a:rPr lang="en-US" sz="2800" dirty="0" smtClean="0"/>
                  <a:t>what is the ratio of</a:t>
                </a:r>
                <a:br>
                  <a:rPr lang="en-US" sz="2800" dirty="0" smtClean="0"/>
                </a:br>
                <a:r>
                  <a:rPr lang="en-US" sz="2800" dirty="0" smtClean="0"/>
                  <a:t>the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𝑖𝑚𝑎𝑔𝑒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𝑝𝑟𝑒𝑖𝑚𝑎𝑔𝑒</m:t>
                        </m:r>
                      </m:den>
                    </m:f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2286001"/>
                <a:ext cx="8991600" cy="4495799"/>
              </a:xfrm>
              <a:blipFill rotWithShape="1">
                <a:blip r:embed="rId2"/>
                <a:stretch>
                  <a:fillRect l="-1763" t="-1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39143" cy="284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8757"/>
              </p:ext>
            </p:extLst>
          </p:nvPr>
        </p:nvGraphicFramePr>
        <p:xfrm>
          <a:off x="97971" y="261256"/>
          <a:ext cx="60960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Vertex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Vertex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2.5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−2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−4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288756"/>
              </p:ext>
            </p:extLst>
          </p:nvPr>
        </p:nvGraphicFramePr>
        <p:xfrm>
          <a:off x="3712028" y="3341914"/>
          <a:ext cx="5334000" cy="3418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500"/>
                <a:gridCol w="1333500"/>
                <a:gridCol w="1333500"/>
                <a:gridCol w="13335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Ratios for</a:t>
                      </a:r>
                      <a:r>
                        <a:rPr lang="en-US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1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x-</a:t>
                      </a:r>
                      <a:r>
                        <a:rPr lang="en-US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coordinates</a:t>
                      </a:r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Ratios for</a:t>
                      </a:r>
                      <a:r>
                        <a:rPr lang="en-US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1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y-</a:t>
                      </a:r>
                      <a:r>
                        <a:rPr lang="en-US" baseline="0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coordinates</a:t>
                      </a:r>
                      <a:endParaRPr lang="en-US" i="1" dirty="0" smtClean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A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A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B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B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C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C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D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l-GR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´</a:t>
                      </a:r>
                      <a:r>
                        <a:rPr lang="en-US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 &amp; D</a:t>
                      </a:r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67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3124200"/>
                <a:ext cx="8991600" cy="2590800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2800" dirty="0" smtClean="0"/>
                  <a:t>Use the information in your table to answer the following:</a:t>
                </a: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/>
                  <a:t>What can you say about the ratio of the coordinates of the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𝑖𝑚𝑎𝑔𝑒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𝑝𝑟𝑒𝑖𝑚𝑎𝑔𝑒</m:t>
                        </m:r>
                      </m:den>
                    </m:f>
                  </m:oMath>
                </a14:m>
                <a:r>
                  <a:rPr lang="en-US" dirty="0" smtClean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3124200"/>
                <a:ext cx="8991600" cy="2590800"/>
              </a:xfrm>
              <a:blipFill rotWithShape="1">
                <a:blip r:embed="rId2"/>
                <a:stretch>
                  <a:fillRect l="-1763" t="-2118" r="-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50" y="0"/>
            <a:ext cx="3304936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6053735"/>
                  </p:ext>
                </p:extLst>
              </p:nvPr>
            </p:nvGraphicFramePr>
            <p:xfrm>
              <a:off x="381000" y="158857"/>
              <a:ext cx="5334000" cy="2798318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333500"/>
                    <a:gridCol w="1333500"/>
                    <a:gridCol w="1333500"/>
                    <a:gridCol w="13335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Ratios for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i="1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x-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coordinates</a:t>
                          </a:r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Ratios for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i="1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y-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coordinates</a:t>
                          </a:r>
                          <a:endParaRPr lang="en-US" i="1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</a:t>
                          </a:r>
                          <a:r>
                            <a:rPr lang="en-US" sz="1800" baseline="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A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−2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</a:t>
                          </a:r>
                          <a:r>
                            <a:rPr lang="en-US" sz="1800" baseline="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A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2.5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B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B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C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C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D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D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−4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 pitchFamily="18" charset="0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6053735"/>
                  </p:ext>
                </p:extLst>
              </p:nvPr>
            </p:nvGraphicFramePr>
            <p:xfrm>
              <a:off x="381000" y="158857"/>
              <a:ext cx="5334000" cy="2798318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333500"/>
                    <a:gridCol w="1333500"/>
                    <a:gridCol w="1333500"/>
                    <a:gridCol w="13335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Ratios for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i="1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x-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coordinates</a:t>
                          </a:r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Ratios for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i="1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y-</a:t>
                          </a:r>
                          <a:r>
                            <a:rPr lang="en-US" baseline="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coordinates</a:t>
                          </a:r>
                          <a:endParaRPr lang="en-US" i="1" dirty="0" smtClean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61239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</a:t>
                          </a:r>
                          <a:r>
                            <a:rPr lang="en-US" sz="1800" baseline="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A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457" t="-66000" r="-199543" b="-29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</a:t>
                          </a:r>
                          <a:r>
                            <a:rPr lang="en-US" sz="1800" baseline="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A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0000" t="-66000" b="-299000"/>
                          </a:stretch>
                        </a:blip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B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457" t="-166000" r="-199543" b="-19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B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0000" t="-166000" b="-199000"/>
                          </a:stretch>
                        </a:blip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C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457" t="-268687" r="-199543" b="-1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C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0000" t="-268687" b="-101010"/>
                          </a:stretch>
                        </a:blip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D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457" t="-368687" r="-199543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r>
                            <a:rPr lang="en-US" sz="1800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 &amp; D</a:t>
                          </a:r>
                          <a:endParaRPr lang="en-US" sz="1800" dirty="0">
                            <a:latin typeface="Times New Roman" pitchFamily="18" charset="0"/>
                            <a:ea typeface="Cambria Math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0000" t="-368687" b="-10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787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6200" y="2846177"/>
            <a:ext cx="8915400" cy="3783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en-US" sz="3000" dirty="0" smtClean="0"/>
              <a:t>In our first example,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 △</a:t>
            </a:r>
            <a:r>
              <a:rPr lang="en-US" sz="3000" i="1" dirty="0" smtClean="0">
                <a:solidFill>
                  <a:prstClr val="black"/>
                </a:solidFill>
              </a:rPr>
              <a:t>R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S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T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 </a:t>
            </a:r>
            <a:r>
              <a:rPr lang="en-US" sz="3000" dirty="0" smtClean="0">
                <a:solidFill>
                  <a:prstClr val="black"/>
                </a:solidFill>
              </a:rPr>
              <a:t>is BIGGER than</a:t>
            </a:r>
            <a:r>
              <a:rPr lang="en-US" sz="3000" i="1" dirty="0" smtClean="0">
                <a:solidFill>
                  <a:prstClr val="black"/>
                </a:solidFill>
              </a:rPr>
              <a:t> 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3000" i="1" dirty="0" smtClean="0">
                <a:solidFill>
                  <a:prstClr val="black"/>
                </a:solidFill>
                <a:ea typeface="Cambria Math"/>
              </a:rPr>
              <a:t>RST.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 smtClean="0"/>
              <a:t>In </a:t>
            </a:r>
            <a:r>
              <a:rPr lang="en-US" sz="3000" dirty="0"/>
              <a:t>our </a:t>
            </a:r>
            <a:r>
              <a:rPr lang="en-US" sz="3000" dirty="0" smtClean="0"/>
              <a:t>second example</a:t>
            </a:r>
            <a:r>
              <a:rPr lang="en-US" sz="3000" dirty="0"/>
              <a:t>,</a:t>
            </a:r>
            <a:r>
              <a:rPr lang="el-GR" sz="3000" dirty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3000" i="1" dirty="0" smtClean="0">
                <a:solidFill>
                  <a:prstClr val="black"/>
                </a:solidFill>
              </a:rPr>
              <a:t>A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B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C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D</a:t>
            </a:r>
            <a:r>
              <a:rPr lang="el-GR" sz="3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000" i="1" dirty="0" smtClean="0">
                <a:solidFill>
                  <a:prstClr val="black"/>
                </a:solidFill>
              </a:rPr>
              <a:t> </a:t>
            </a:r>
            <a:r>
              <a:rPr lang="en-US" sz="3000" dirty="0">
                <a:solidFill>
                  <a:prstClr val="black"/>
                </a:solidFill>
              </a:rPr>
              <a:t>is </a:t>
            </a:r>
            <a:r>
              <a:rPr lang="en-US" sz="3000" dirty="0" smtClean="0">
                <a:solidFill>
                  <a:prstClr val="black"/>
                </a:solidFill>
              </a:rPr>
              <a:t>SMALLER than </a:t>
            </a:r>
            <a:r>
              <a:rPr lang="en-US" sz="3000" i="1" dirty="0" smtClean="0">
                <a:solidFill>
                  <a:prstClr val="black"/>
                </a:solidFill>
                <a:ea typeface="Cambria Math"/>
              </a:rPr>
              <a:t>ABCD.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When the image is </a:t>
            </a:r>
            <a:r>
              <a:rPr lang="en-US" sz="3000" b="1" dirty="0" smtClean="0">
                <a:solidFill>
                  <a:srgbClr val="00B050"/>
                </a:solidFill>
                <a:ea typeface="Cambria Math"/>
              </a:rPr>
              <a:t>BIGGER</a:t>
            </a:r>
            <a:r>
              <a:rPr lang="en-US" sz="3000" dirty="0" smtClean="0">
                <a:solidFill>
                  <a:srgbClr val="00B050"/>
                </a:solidFill>
                <a:ea typeface="Cambria Math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than the </a:t>
            </a:r>
            <a:r>
              <a:rPr lang="en-US" sz="3000" dirty="0" err="1" smtClean="0">
                <a:solidFill>
                  <a:prstClr val="black"/>
                </a:solidFill>
                <a:ea typeface="Cambria Math"/>
              </a:rPr>
              <a:t>preimage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 it is an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b="1" dirty="0" smtClean="0">
                <a:solidFill>
                  <a:srgbClr val="00B050"/>
                </a:solidFill>
                <a:ea typeface="Cambria Math"/>
              </a:rPr>
              <a:t>ENLARGEMENT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prstClr val="black"/>
                </a:solidFill>
                <a:ea typeface="Cambria Math"/>
              </a:rPr>
              <a:t>When the image is </a:t>
            </a:r>
            <a:r>
              <a:rPr lang="en-US" sz="3000" b="1" dirty="0" smtClean="0">
                <a:solidFill>
                  <a:srgbClr val="FF0066"/>
                </a:solidFill>
                <a:ea typeface="Cambria Math"/>
              </a:rPr>
              <a:t>SMALLER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 than </a:t>
            </a:r>
            <a:r>
              <a:rPr lang="en-US" sz="3000" dirty="0">
                <a:solidFill>
                  <a:prstClr val="black"/>
                </a:solidFill>
                <a:ea typeface="Cambria Math"/>
              </a:rPr>
              <a:t>the </a:t>
            </a:r>
            <a:r>
              <a:rPr lang="en-US" sz="3000" dirty="0" err="1">
                <a:solidFill>
                  <a:prstClr val="black"/>
                </a:solidFill>
                <a:ea typeface="Cambria Math"/>
              </a:rPr>
              <a:t>preimage</a:t>
            </a:r>
            <a:r>
              <a:rPr lang="en-US" sz="3000">
                <a:solidFill>
                  <a:prstClr val="black"/>
                </a:solidFill>
                <a:ea typeface="Cambria Math"/>
              </a:rPr>
              <a:t> </a:t>
            </a:r>
            <a:r>
              <a:rPr lang="en-US" sz="3000" smtClean="0">
                <a:solidFill>
                  <a:prstClr val="black"/>
                </a:solidFill>
                <a:ea typeface="Cambria Math"/>
              </a:rPr>
              <a:t>it is </a:t>
            </a: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a</a:t>
            </a:r>
            <a:endParaRPr lang="en-US" sz="3000" dirty="0">
              <a:solidFill>
                <a:prstClr val="black"/>
              </a:solidFill>
              <a:ea typeface="Cambria Math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b="1" dirty="0" smtClean="0">
                <a:solidFill>
                  <a:srgbClr val="FF0066"/>
                </a:solidFill>
                <a:ea typeface="Cambria Math"/>
              </a:rPr>
              <a:t>REDUCTION</a:t>
            </a:r>
            <a:endParaRPr lang="en-US" sz="3000" b="1" dirty="0">
              <a:solidFill>
                <a:srgbClr val="FF0066"/>
              </a:solidFill>
              <a:ea typeface="Cambria Math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16652" y="0"/>
            <a:ext cx="3233895" cy="2514600"/>
            <a:chOff x="3820277" y="950480"/>
            <a:chExt cx="3952123" cy="270134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989836"/>
              <a:ext cx="3952122" cy="266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3" name="Right Triangle 2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16653" y="90006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PREIMAGE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94214" y="381000"/>
            <a:ext cx="102409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IMAGE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6875" y="2329334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CENTER OF DILATION</a:t>
            </a:r>
            <a:endParaRPr lang="en-US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939143" cy="284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867400" y="2057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PREIMAGE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27819" y="1518557"/>
            <a:ext cx="102409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IMAGE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119532" y="819395"/>
            <a:ext cx="4600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ENLARGEMENT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35061" y="827314"/>
            <a:ext cx="3623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REDUCTION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503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  <p:bldP spid="8" grpId="0"/>
      <p:bldP spid="12" grpId="0"/>
      <p:bldP spid="13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pPr lvl="2" indent="-365760" algn="just"/>
            <a:r>
              <a:rPr lang="en-US" sz="2400" dirty="0" smtClean="0"/>
              <a:t>4</a:t>
            </a:r>
            <a:r>
              <a:rPr lang="en-US" sz="2400" dirty="0"/>
              <a:t>. Understand that a two-dimensional figure is similar to another if the second can be obtained from the first </a:t>
            </a:r>
            <a:r>
              <a:rPr lang="en-US" sz="2400" dirty="0" smtClean="0"/>
              <a:t>by a </a:t>
            </a:r>
            <a:r>
              <a:rPr lang="en-US" sz="2400" dirty="0"/>
              <a:t>sequence of rotations, reflections, translations, and dilations; given two similar two-dimensional figures</a:t>
            </a:r>
            <a:r>
              <a:rPr lang="en-US" sz="2400" dirty="0" smtClean="0"/>
              <a:t>, describe </a:t>
            </a:r>
            <a:r>
              <a:rPr lang="en-US" sz="2400" dirty="0"/>
              <a:t>a sequence that exhibits the similarity between them.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SCALE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already know that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7030A0"/>
                </a:solidFill>
              </a:rPr>
              <a:t>SCALE FACTOR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s the </a:t>
            </a:r>
            <a:r>
              <a:rPr lang="en-US" dirty="0">
                <a:solidFill>
                  <a:prstClr val="black"/>
                </a:solidFill>
              </a:rPr>
              <a:t>ratio used to enlarge or reduce similar </a:t>
            </a:r>
            <a:r>
              <a:rPr lang="en-US" dirty="0" smtClean="0">
                <a:solidFill>
                  <a:prstClr val="black"/>
                </a:solidFill>
              </a:rPr>
              <a:t>figures.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dirty="0" smtClean="0">
                <a:solidFill>
                  <a:prstClr val="black"/>
                </a:solidFill>
                <a:ea typeface="Cambria Math"/>
              </a:rPr>
              <a:t>With an </a:t>
            </a:r>
            <a:r>
              <a:rPr lang="en-US" b="1" dirty="0" smtClean="0">
                <a:solidFill>
                  <a:srgbClr val="00B050"/>
                </a:solidFill>
                <a:ea typeface="Cambria Math"/>
              </a:rPr>
              <a:t>ENLARGEMENT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, the </a:t>
            </a:r>
            <a:r>
              <a:rPr lang="en-US" b="1" dirty="0">
                <a:solidFill>
                  <a:srgbClr val="7030A0"/>
                </a:solidFill>
              </a:rPr>
              <a:t>SCALE </a:t>
            </a:r>
            <a:r>
              <a:rPr lang="en-US" b="1" dirty="0" smtClean="0">
                <a:solidFill>
                  <a:srgbClr val="7030A0"/>
                </a:solidFill>
              </a:rPr>
              <a:t>FACTOR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 is ALWAYS a number </a:t>
            </a:r>
            <a:r>
              <a:rPr lang="en-US" b="1" dirty="0" smtClean="0">
                <a:solidFill>
                  <a:srgbClr val="00B050"/>
                </a:solidFill>
                <a:ea typeface="Cambria Math"/>
              </a:rPr>
              <a:t>GREATER THAN 1.</a:t>
            </a:r>
          </a:p>
          <a:p>
            <a:pPr marL="0" indent="0" algn="ctr">
              <a:spcAft>
                <a:spcPts val="3600"/>
              </a:spcAft>
              <a:buNone/>
            </a:pPr>
            <a:r>
              <a:rPr lang="en-US">
                <a:solidFill>
                  <a:prstClr val="black"/>
                </a:solidFill>
                <a:ea typeface="Cambria Math"/>
              </a:rPr>
              <a:t>With </a:t>
            </a:r>
            <a:r>
              <a:rPr lang="en-US" smtClean="0">
                <a:solidFill>
                  <a:prstClr val="black"/>
                </a:solidFill>
                <a:ea typeface="Cambria Math"/>
              </a:rPr>
              <a:t>a </a:t>
            </a:r>
            <a:r>
              <a:rPr lang="en-US" b="1" dirty="0">
                <a:solidFill>
                  <a:srgbClr val="FF0066"/>
                </a:solidFill>
                <a:ea typeface="Cambria Math"/>
              </a:rPr>
              <a:t>REDUCTION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, </a:t>
            </a:r>
            <a:r>
              <a:rPr lang="en-US" dirty="0">
                <a:solidFill>
                  <a:prstClr val="black"/>
                </a:solidFill>
                <a:ea typeface="Cambria Math"/>
              </a:rPr>
              <a:t>the </a:t>
            </a:r>
            <a:r>
              <a:rPr lang="en-US" b="1" dirty="0">
                <a:solidFill>
                  <a:srgbClr val="7030A0"/>
                </a:solidFill>
              </a:rPr>
              <a:t>SCALE FACTOR</a:t>
            </a:r>
            <a:r>
              <a:rPr lang="en-US" dirty="0">
                <a:solidFill>
                  <a:prstClr val="black"/>
                </a:solidFill>
                <a:ea typeface="Cambria Math"/>
              </a:rPr>
              <a:t> 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is</a:t>
            </a:r>
            <a:br>
              <a:rPr lang="en-US" dirty="0" smtClean="0">
                <a:solidFill>
                  <a:prstClr val="black"/>
                </a:solidFill>
                <a:ea typeface="Cambria Math"/>
              </a:rPr>
            </a:br>
            <a:r>
              <a:rPr lang="en-US" dirty="0" smtClean="0">
                <a:solidFill>
                  <a:prstClr val="black"/>
                </a:solidFill>
                <a:ea typeface="Cambria Math"/>
              </a:rPr>
              <a:t>ALWAYS </a:t>
            </a:r>
            <a:r>
              <a:rPr lang="en-US" dirty="0">
                <a:solidFill>
                  <a:prstClr val="black"/>
                </a:solidFill>
                <a:ea typeface="Cambria Math"/>
              </a:rPr>
              <a:t>a number </a:t>
            </a:r>
            <a:r>
              <a:rPr lang="en-US" b="1" dirty="0" smtClean="0">
                <a:solidFill>
                  <a:srgbClr val="FF0066"/>
                </a:solidFill>
                <a:ea typeface="Cambria Math"/>
              </a:rPr>
              <a:t>BETWEEN </a:t>
            </a:r>
            <a:r>
              <a:rPr lang="en-US" b="1" smtClean="0">
                <a:solidFill>
                  <a:srgbClr val="FF0066"/>
                </a:solidFill>
                <a:ea typeface="Cambria Math"/>
              </a:rPr>
              <a:t>0 and </a:t>
            </a:r>
            <a:r>
              <a:rPr lang="en-US" b="1" dirty="0" smtClean="0">
                <a:solidFill>
                  <a:srgbClr val="FF0066"/>
                </a:solidFill>
                <a:ea typeface="Cambria Math"/>
              </a:rPr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7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SCALE FACTOR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066800"/>
                <a:ext cx="8991600" cy="5638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We already know how to find the scale factor.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spcBef>
                    <a:spcPts val="0"/>
                  </a:spcBef>
                  <a:spcAft>
                    <a:spcPts val="3000"/>
                  </a:spcAft>
                  <a:buNone/>
                </a:pPr>
                <a:r>
                  <a:rPr lang="en-US" sz="2800" dirty="0" smtClean="0"/>
                  <a:t>What did we use in both our enlargement to find the RATIO?</a:t>
                </a:r>
                <a:endParaRPr lang="en-US" sz="4800" b="0" i="0" dirty="0" smtClean="0">
                  <a:solidFill>
                    <a:srgbClr val="7030A0"/>
                  </a:solidFill>
                  <a:latin typeface="Cambria Math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SCALE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FACTOR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480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𝑖𝑚𝑎𝑔𝑒</m:t>
                          </m:r>
                        </m:num>
                        <m:den>
                          <m:r>
                            <a:rPr lang="en-US" sz="4800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𝑝𝑟𝑒𝑖𝑚𝑎𝑔𝑒</m:t>
                          </m:r>
                        </m:den>
                      </m:f>
                    </m:oMath>
                  </m:oMathPara>
                </a14:m>
                <a:endParaRPr lang="en-US" sz="4800" dirty="0" smtClean="0">
                  <a:solidFill>
                    <a:srgbClr val="7030A0"/>
                  </a:solidFill>
                </a:endParaRPr>
              </a:p>
              <a:p>
                <a:pPr marL="0" indent="0" algn="ctr">
                  <a:spcBef>
                    <a:spcPts val="3000"/>
                  </a:spcBef>
                  <a:buNone/>
                </a:pPr>
                <a:r>
                  <a:rPr lang="en-US" dirty="0" smtClean="0"/>
                  <a:t>When you know the LENGTH of a line segment</a:t>
                </a:r>
                <a:br>
                  <a:rPr lang="en-US" dirty="0" smtClean="0"/>
                </a:br>
                <a:r>
                  <a:rPr lang="en-US" dirty="0" smtClean="0"/>
                  <a:t>of the image and </a:t>
                </a:r>
                <a:r>
                  <a:rPr lang="en-US" dirty="0" err="1" smtClean="0"/>
                  <a:t>preimage</a:t>
                </a:r>
                <a:r>
                  <a:rPr lang="en-US" dirty="0" smtClean="0"/>
                  <a:t>,</a:t>
                </a:r>
                <a:br>
                  <a:rPr lang="en-US" dirty="0" smtClean="0"/>
                </a:br>
                <a:r>
                  <a:rPr lang="en-US" dirty="0" smtClean="0"/>
                  <a:t>you can determine the scale factor.</a:t>
                </a:r>
                <a:endParaRPr lang="en-US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066800"/>
                <a:ext cx="8991600" cy="5638800"/>
              </a:xfrm>
              <a:blipFill rotWithShape="1">
                <a:blip r:embed="rId2"/>
                <a:stretch>
                  <a:fillRect l="-1017" t="-1405" r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72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Find the SCALE FACTOR of the dilation:</a:t>
            </a:r>
            <a:endParaRPr lang="en-US" dirty="0" smtClean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02950"/>
            <a:ext cx="6019800" cy="600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693230" y="1360714"/>
            <a:ext cx="3352800" cy="2830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Is the dilation an enlargement or reduction?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How do you know?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1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describe the properties of dilation and their effect on the similarity and orientation of figures.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7620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Center of Dilation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centro</a:t>
            </a:r>
            <a:r>
              <a:rPr lang="en-US" sz="2800" b="1" dirty="0" smtClean="0">
                <a:solidFill>
                  <a:srgbClr val="006600"/>
                </a:solidFill>
              </a:rPr>
              <a:t> de </a:t>
            </a:r>
            <a:r>
              <a:rPr lang="en-US" sz="2800" b="1" dirty="0" err="1" smtClean="0">
                <a:solidFill>
                  <a:srgbClr val="006600"/>
                </a:solidFill>
              </a:rPr>
              <a:t>dilatación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1085272"/>
            <a:ext cx="867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The point of intersection of lines through each pair of corresponding vertices in a dilation.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600" y="20574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Dilation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dilatación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8600" y="2380672"/>
            <a:ext cx="86738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transformation that moves each point along the ray through the point emanating from a fixed center, and multiplies distances from the center by a common scale factor.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264670"/>
            <a:ext cx="8673830" cy="475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Ratio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razón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605963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comparison </a:t>
            </a:r>
            <a:r>
              <a:rPr lang="en-US" sz="2800" smtClean="0">
                <a:solidFill>
                  <a:prstClr val="black"/>
                </a:solidFill>
              </a:rPr>
              <a:t>of two </a:t>
            </a:r>
            <a:r>
              <a:rPr lang="en-US" sz="2800" dirty="0" smtClean="0">
                <a:solidFill>
                  <a:prstClr val="black"/>
                </a:solidFill>
              </a:rPr>
              <a:t>quantities by division.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330786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Scale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escala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5675293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The ratio between two sets of measurements.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1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8638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77218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Enlargement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agrandamiento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1153180"/>
            <a:ext cx="867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An increase </a:t>
            </a:r>
            <a:r>
              <a:rPr lang="en-US" sz="2800" dirty="0">
                <a:solidFill>
                  <a:prstClr val="black"/>
                </a:solidFill>
              </a:rPr>
              <a:t>in the size of all </a:t>
            </a:r>
            <a:r>
              <a:rPr lang="en-US" sz="2800" dirty="0" smtClean="0">
                <a:solidFill>
                  <a:prstClr val="black"/>
                </a:solidFill>
              </a:rPr>
              <a:t>dimensions in the same proportions.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600" y="21336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Reduction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reducción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8600" y="2448448"/>
            <a:ext cx="867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decrease in the size of all </a:t>
            </a:r>
            <a:r>
              <a:rPr lang="en-US" sz="2800" dirty="0">
                <a:solidFill>
                  <a:prstClr val="black"/>
                </a:solidFill>
              </a:rPr>
              <a:t>dimensions in the same proportions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313093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Scale Factor </a:t>
            </a:r>
            <a:r>
              <a:rPr lang="en-US" sz="2800" b="1" dirty="0" smtClean="0">
                <a:solidFill>
                  <a:srgbClr val="006600"/>
                </a:solidFill>
              </a:rPr>
              <a:t>(factor de </a:t>
            </a:r>
            <a:r>
              <a:rPr lang="en-US" sz="2800" b="1" dirty="0" err="1" smtClean="0">
                <a:solidFill>
                  <a:srgbClr val="006600"/>
                </a:solidFill>
              </a:rPr>
              <a:t>escala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628073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The ratio used to enlarge or reduce similar figures.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4379893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Similar </a:t>
            </a:r>
            <a:r>
              <a:rPr lang="en-US" sz="2800" b="1" dirty="0" smtClean="0">
                <a:solidFill>
                  <a:srgbClr val="006600"/>
                </a:solidFill>
              </a:rPr>
              <a:t>(similar / </a:t>
            </a:r>
            <a:r>
              <a:rPr lang="en-US" sz="2800" b="1" smtClean="0">
                <a:solidFill>
                  <a:srgbClr val="006600"/>
                </a:solidFill>
              </a:rPr>
              <a:t>semejantes)</a:t>
            </a:r>
            <a:r>
              <a:rPr lang="en-US" sz="2800" b="1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694741"/>
            <a:ext cx="86738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smtClean="0">
                <a:solidFill>
                  <a:prstClr val="black"/>
                </a:solidFill>
              </a:rPr>
              <a:t>Figures with the same shape but not necessarily the same size.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Ratios of corresponding sides are proportional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Measures of corresponding angles are equal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6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600" dirty="0">
                <a:solidFill>
                  <a:prstClr val="black"/>
                </a:solidFill>
              </a:rPr>
              <a:t>We often see a scale model or a toy that replicates a real object.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A replica is a transformation called a </a:t>
            </a:r>
            <a:r>
              <a:rPr lang="en-US" b="1" dirty="0">
                <a:solidFill>
                  <a:srgbClr val="7030A0"/>
                </a:solidFill>
              </a:rPr>
              <a:t>DILATION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Unlike the other transformations </a:t>
            </a:r>
            <a:r>
              <a:rPr lang="en-US" dirty="0" smtClean="0">
                <a:solidFill>
                  <a:prstClr val="black"/>
                </a:solidFill>
              </a:rPr>
              <a:t>you </a:t>
            </a:r>
            <a:r>
              <a:rPr lang="en-US" dirty="0">
                <a:solidFill>
                  <a:prstClr val="black"/>
                </a:solidFill>
              </a:rPr>
              <a:t>have studied:</a:t>
            </a:r>
          </a:p>
          <a:p>
            <a:pPr marL="11430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</a:rPr>
              <a:t>• </a:t>
            </a:r>
            <a:r>
              <a:rPr lang="en-US" dirty="0">
                <a:solidFill>
                  <a:prstClr val="black"/>
                </a:solidFill>
              </a:rPr>
              <a:t>Translations	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</a:rPr>
              <a:t>• </a:t>
            </a:r>
            <a:r>
              <a:rPr lang="en-US" dirty="0">
                <a:solidFill>
                  <a:prstClr val="black"/>
                </a:solidFill>
              </a:rPr>
              <a:t>Rotations       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</a:rPr>
              <a:t>• </a:t>
            </a:r>
            <a:r>
              <a:rPr lang="en-US" dirty="0">
                <a:solidFill>
                  <a:prstClr val="black"/>
                </a:solidFill>
              </a:rPr>
              <a:t>Reflections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3600" b="1" cap="small" dirty="0">
                <a:solidFill>
                  <a:srgbClr val="FF0000"/>
                </a:solidFill>
              </a:rPr>
              <a:t>Dilations change the size (but not the shape)</a:t>
            </a:r>
            <a:br>
              <a:rPr lang="en-US" sz="3600" b="1" cap="small" dirty="0">
                <a:solidFill>
                  <a:srgbClr val="FF0000"/>
                </a:solidFill>
              </a:rPr>
            </a:br>
            <a:r>
              <a:rPr lang="en-US" sz="3600" b="1" cap="small" dirty="0">
                <a:solidFill>
                  <a:srgbClr val="FF0000"/>
                </a:solidFill>
              </a:rPr>
              <a:t>of a figure.</a:t>
            </a:r>
          </a:p>
          <a:p>
            <a:pPr lvl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cap="small" dirty="0" smtClean="0">
                <a:solidFill>
                  <a:srgbClr val="00B050"/>
                </a:solidFill>
              </a:rPr>
              <a:t>orientation is preserved.</a:t>
            </a:r>
            <a:endParaRPr lang="en-US" sz="3600" b="1" cap="small" dirty="0">
              <a:solidFill>
                <a:srgbClr val="00B05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Every dilation has a fixed point called the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CENTER OF DILATION</a:t>
            </a:r>
            <a:endParaRPr lang="en-US" dirty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located where the lines connecting corresponding parts of figures intersect.</a:t>
            </a:r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943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look at some dilations: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5461492" cy="222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001" y="4038600"/>
            <a:ext cx="48498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43600" y="1981201"/>
            <a:ext cx="28956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The dilation of this tiger made it bigger.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5614098"/>
            <a:ext cx="102409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28852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PREIMAGE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4623498"/>
            <a:ext cx="2895600" cy="1701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The dilation of this smiley made it smaller.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22574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943" y="838200"/>
            <a:ext cx="2257425" cy="148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64407"/>
            <a:ext cx="1883118" cy="14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64028" y="3276600"/>
            <a:ext cx="8022771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800" dirty="0" smtClean="0"/>
              <a:t>In all dilations, the image and pre-image look exactly the same.  The only thing that changes is the size.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700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2362200" cy="91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810000"/>
            <a:ext cx="87630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600" dirty="0" smtClean="0"/>
              <a:t>In this drawing,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3600" i="1" dirty="0" smtClean="0">
                <a:solidFill>
                  <a:prstClr val="black"/>
                </a:solidFill>
              </a:rPr>
              <a:t>R</a:t>
            </a:r>
            <a:r>
              <a:rPr lang="el-GR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600" i="1" dirty="0" smtClean="0">
                <a:solidFill>
                  <a:prstClr val="black"/>
                </a:solidFill>
              </a:rPr>
              <a:t>S</a:t>
            </a:r>
            <a:r>
              <a:rPr lang="el-GR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600" i="1" dirty="0" smtClean="0">
                <a:solidFill>
                  <a:prstClr val="black"/>
                </a:solidFill>
              </a:rPr>
              <a:t>T</a:t>
            </a:r>
            <a:r>
              <a:rPr lang="el-GR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3600" i="1" dirty="0" smtClean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is a dilation of</a:t>
            </a:r>
            <a:r>
              <a:rPr lang="en-US" sz="3600" i="1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3600" i="1" dirty="0" smtClean="0">
                <a:solidFill>
                  <a:prstClr val="black"/>
                </a:solidFill>
                <a:ea typeface="Cambria Math"/>
              </a:rPr>
              <a:t>RST.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 smtClean="0">
                <a:solidFill>
                  <a:prstClr val="black"/>
                </a:solidFill>
                <a:ea typeface="Cambria Math"/>
              </a:rPr>
              <a:t>Point </a:t>
            </a:r>
            <a:r>
              <a:rPr lang="en-US" sz="3600" i="1" dirty="0" smtClean="0">
                <a:solidFill>
                  <a:prstClr val="black"/>
                </a:solidFill>
                <a:ea typeface="Cambria Math"/>
              </a:rPr>
              <a:t>C </a:t>
            </a:r>
            <a:r>
              <a:rPr lang="en-US" sz="3600" dirty="0" smtClean="0">
                <a:solidFill>
                  <a:prstClr val="black"/>
                </a:solidFill>
                <a:ea typeface="Cambria Math"/>
              </a:rPr>
              <a:t>is the center of dilation.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 smtClean="0">
                <a:solidFill>
                  <a:prstClr val="black"/>
                </a:solidFill>
                <a:ea typeface="Cambria Math"/>
              </a:rPr>
              <a:t>Let’s work together to complete the worksheet.</a:t>
            </a:r>
            <a:endParaRPr lang="en-US" sz="3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113124" y="152400"/>
            <a:ext cx="5302371" cy="3631642"/>
            <a:chOff x="3820277" y="950480"/>
            <a:chExt cx="3952123" cy="270134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3" t="31076" r="22011" b="50352"/>
            <a:stretch>
              <a:fillRect/>
            </a:stretch>
          </p:blipFill>
          <p:spPr bwMode="auto">
            <a:xfrm>
              <a:off x="3820278" y="989836"/>
              <a:ext cx="3952122" cy="266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3" name="Right Triangle 2"/>
            <p:cNvSpPr/>
            <p:nvPr/>
          </p:nvSpPr>
          <p:spPr>
            <a:xfrm rot="10800000" flipH="1">
              <a:off x="3820277" y="950480"/>
              <a:ext cx="1976061" cy="224992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924300" y="15621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PREIMAGE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1143000"/>
            <a:ext cx="102409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IMAGE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271549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CENTER OF DILATION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20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uiExpand="1"/>
      <p:bldP spid="8" grpId="0" uiExpand="1"/>
      <p:bldP spid="10" grpId="0" uiExpan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5338</TotalTime>
  <Words>1121</Words>
  <Application>Microsoft Office PowerPoint</Application>
  <PresentationFormat>On-screen Show (4:3)</PresentationFormat>
  <Paragraphs>211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Trek</vt:lpstr>
      <vt:lpstr>Equation</vt:lpstr>
      <vt:lpstr>Properties of Dilations</vt:lpstr>
      <vt:lpstr>Common Core Standard:</vt:lpstr>
      <vt:lpstr>Objectives:</vt:lpstr>
      <vt:lpstr>PowerPoint Presentation</vt:lpstr>
      <vt:lpstr>PowerPoint Presentation</vt:lpstr>
      <vt:lpstr>Properties of Dilations</vt:lpstr>
      <vt:lpstr>Dilations</vt:lpstr>
      <vt:lpstr>PowerPoint Presentation</vt:lpstr>
      <vt:lpstr>Dilations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Dilations</vt:lpstr>
      <vt:lpstr>PowerPoint Presentation</vt:lpstr>
      <vt:lpstr>PowerPoint Presentation</vt:lpstr>
      <vt:lpstr>PowerPoint Presentation</vt:lpstr>
      <vt:lpstr>SCALE FACTOR</vt:lpstr>
      <vt:lpstr>SCALE FACTOR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Lopez, Francisco (flopez1@psusd.us)</cp:lastModifiedBy>
  <cp:revision>290</cp:revision>
  <dcterms:created xsi:type="dcterms:W3CDTF">2006-08-16T00:00:00Z</dcterms:created>
  <dcterms:modified xsi:type="dcterms:W3CDTF">2017-03-08T19:31:10Z</dcterms:modified>
</cp:coreProperties>
</file>