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44" r:id="rId2"/>
    <p:sldId id="257" r:id="rId3"/>
    <p:sldId id="264" r:id="rId4"/>
    <p:sldId id="267" r:id="rId5"/>
    <p:sldId id="342" r:id="rId6"/>
    <p:sldId id="343" r:id="rId7"/>
    <p:sldId id="263" r:id="rId8"/>
    <p:sldId id="297" r:id="rId9"/>
    <p:sldId id="328" r:id="rId10"/>
    <p:sldId id="33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a:srgbClr val="4F81BD"/>
    <a:srgbClr val="00B050"/>
    <a:srgbClr val="B3A2C7"/>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1/8/2017</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sz="quarter" idx="13"/>
          </p:nvPr>
        </p:nvSpPr>
        <p:spPr/>
        <p:txBody>
          <a:bodyPr/>
          <a:lstStyle/>
          <a:p>
            <a:pPr marL="0" indent="0" algn="just">
              <a:buNone/>
            </a:pPr>
            <a:r>
              <a:rPr lang="en-US" dirty="0"/>
              <a:t>Y</a:t>
            </a:r>
            <a:r>
              <a:rPr lang="en-US" dirty="0" smtClean="0"/>
              <a:t>ou need to tie up a volleyball net with poles that are 10 feet off the ground.  To meet safety code, the stakes must be 7 feet from the net  and the rope used must be in one piece.  You check the PE supply shed and find two lengths of rope, one 12 feet and the other 13 feet.  Will you be able to tie up the net according to safety code?</a:t>
            </a:r>
            <a:endParaRPr lang="en-US" dirty="0"/>
          </a:p>
        </p:txBody>
      </p:sp>
    </p:spTree>
    <p:extLst>
      <p:ext uri="{BB962C8B-B14F-4D97-AF65-F5344CB8AC3E}">
        <p14:creationId xmlns:p14="http://schemas.microsoft.com/office/powerpoint/2010/main" val="988220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86222"/>
          </a:xfrm>
        </p:spPr>
        <p:txBody>
          <a:bodyPr>
            <a:normAutofit fontScale="90000"/>
          </a:bodyPr>
          <a:lstStyle/>
          <a:p>
            <a:r>
              <a:rPr lang="en-US" sz="3600" dirty="0" smtClean="0"/>
              <a:t>The Converse of the Pythagorean Theorem</a:t>
            </a:r>
            <a:endParaRPr lang="en-US" sz="3600" dirty="0"/>
          </a:p>
        </p:txBody>
      </p:sp>
      <p:sp>
        <p:nvSpPr>
          <p:cNvPr id="3" name="Content Placeholder 2"/>
          <p:cNvSpPr>
            <a:spLocks noGrp="1"/>
          </p:cNvSpPr>
          <p:nvPr>
            <p:ph sz="quarter" idx="13"/>
          </p:nvPr>
        </p:nvSpPr>
        <p:spPr>
          <a:xfrm>
            <a:off x="76200" y="1132259"/>
            <a:ext cx="8991600" cy="1687141"/>
          </a:xfrm>
        </p:spPr>
        <p:txBody>
          <a:bodyPr>
            <a:normAutofit fontScale="92500"/>
          </a:bodyPr>
          <a:lstStyle/>
          <a:p>
            <a:pPr>
              <a:buNone/>
            </a:pPr>
            <a:r>
              <a:rPr lang="en-US" sz="2800" dirty="0" smtClean="0"/>
              <a:t>Decide if the given lengths represent a right triangle:</a:t>
            </a:r>
          </a:p>
          <a:p>
            <a:pPr>
              <a:buNone/>
            </a:pPr>
            <a:endParaRPr lang="en-US" sz="2800" dirty="0" smtClean="0"/>
          </a:p>
          <a:p>
            <a:pPr algn="ctr">
              <a:buNone/>
            </a:pPr>
            <a:r>
              <a:rPr lang="en-US" sz="2000" dirty="0" smtClean="0"/>
              <a:t>Side 1</a:t>
            </a:r>
            <a:r>
              <a:rPr lang="en-US" sz="2800" dirty="0" smtClean="0"/>
              <a:t> = 8 meters       </a:t>
            </a:r>
            <a:r>
              <a:rPr lang="en-US" sz="2000" dirty="0" smtClean="0"/>
              <a:t>Side 2</a:t>
            </a:r>
            <a:r>
              <a:rPr lang="en-US" sz="2800" dirty="0" smtClean="0"/>
              <a:t> = </a:t>
            </a:r>
            <a:r>
              <a:rPr lang="en-US" sz="2800" dirty="0"/>
              <a:t>10 meters     </a:t>
            </a:r>
            <a:r>
              <a:rPr lang="en-US" sz="2000" dirty="0" smtClean="0"/>
              <a:t>Side 3</a:t>
            </a:r>
            <a:r>
              <a:rPr lang="en-US" sz="2800" dirty="0" smtClean="0"/>
              <a:t> = 12 meters</a:t>
            </a:r>
            <a:endParaRPr lang="en-US" sz="3600" dirty="0" smtClean="0"/>
          </a:p>
        </p:txBody>
      </p:sp>
    </p:spTree>
    <p:extLst>
      <p:ext uri="{BB962C8B-B14F-4D97-AF65-F5344CB8AC3E}">
        <p14:creationId xmlns:p14="http://schemas.microsoft.com/office/powerpoint/2010/main" val="62482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715000"/>
            <a:ext cx="6400800" cy="685800"/>
          </a:xfrm>
        </p:spPr>
        <p:txBody>
          <a:bodyPr/>
          <a:lstStyle/>
          <a:p>
            <a:r>
              <a:rPr lang="en-US" dirty="0" smtClean="0"/>
              <a:t>8.G.6</a:t>
            </a:r>
            <a:endParaRPr lang="en-US" dirty="0"/>
          </a:p>
        </p:txBody>
      </p:sp>
      <p:sp>
        <p:nvSpPr>
          <p:cNvPr id="2" name="Title 1"/>
          <p:cNvSpPr>
            <a:spLocks noGrp="1"/>
          </p:cNvSpPr>
          <p:nvPr>
            <p:ph type="ctrTitle"/>
          </p:nvPr>
        </p:nvSpPr>
        <p:spPr>
          <a:xfrm>
            <a:off x="685800" y="152401"/>
            <a:ext cx="7772400" cy="1905000"/>
          </a:xfrm>
        </p:spPr>
        <p:txBody>
          <a:bodyPr>
            <a:normAutofit fontScale="90000"/>
          </a:bodyPr>
          <a:lstStyle/>
          <a:p>
            <a:r>
              <a:rPr lang="en-US" dirty="0" smtClean="0"/>
              <a:t>Converse of</a:t>
            </a:r>
            <a:br>
              <a:rPr lang="en-US" dirty="0" smtClean="0"/>
            </a:br>
            <a:r>
              <a:rPr lang="en-US" dirty="0" smtClean="0"/>
              <a:t>The Pythagorean Theorem</a:t>
            </a:r>
            <a:endParaRPr lang="en-US" dirty="0"/>
          </a:p>
        </p:txBody>
      </p:sp>
      <p:sp>
        <p:nvSpPr>
          <p:cNvPr id="4" name="TextBox 3"/>
          <p:cNvSpPr txBox="1"/>
          <p:nvPr/>
        </p:nvSpPr>
        <p:spPr>
          <a:xfrm>
            <a:off x="76200" y="2197656"/>
            <a:ext cx="8991600" cy="2831544"/>
          </a:xfrm>
          <a:prstGeom prst="rect">
            <a:avLst/>
          </a:prstGeom>
          <a:noFill/>
        </p:spPr>
        <p:txBody>
          <a:bodyPr wrap="square" rtlCol="0">
            <a:spAutoFit/>
          </a:bodyPr>
          <a:lstStyle/>
          <a:p>
            <a:r>
              <a:rPr lang="en-US" sz="4000" dirty="0">
                <a:solidFill>
                  <a:prstClr val="black"/>
                </a:solidFill>
              </a:rPr>
              <a:t>Essential Question</a:t>
            </a:r>
            <a:r>
              <a:rPr lang="en-US" sz="4000" dirty="0" smtClean="0">
                <a:solidFill>
                  <a:prstClr val="black"/>
                </a:solidFill>
              </a:rPr>
              <a:t>?</a:t>
            </a:r>
          </a:p>
          <a:p>
            <a:pPr marL="731520"/>
            <a:r>
              <a:rPr lang="en-US" sz="4000" dirty="0" smtClean="0">
                <a:solidFill>
                  <a:prstClr val="black"/>
                </a:solidFill>
              </a:rPr>
              <a:t>How can you test the converse of the Pythagorean Theorem and use it to solve problems?</a:t>
            </a:r>
            <a:r>
              <a:rPr lang="en-US" sz="4000" dirty="0">
                <a:solidFill>
                  <a:prstClr val="black"/>
                </a:solidFill>
              </a:rPr>
              <a:t/>
            </a:r>
            <a:br>
              <a:rPr lang="en-US" sz="4000"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7101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t>Common Core Standard</a:t>
            </a:r>
            <a:r>
              <a:rPr lang="en-US" b="1" dirty="0" smtClean="0"/>
              <a:t>:</a:t>
            </a:r>
            <a:endParaRPr lang="en-US" dirty="0"/>
          </a:p>
        </p:txBody>
      </p:sp>
      <p:sp>
        <p:nvSpPr>
          <p:cNvPr id="4" name="TextBox 3"/>
          <p:cNvSpPr txBox="1"/>
          <p:nvPr/>
        </p:nvSpPr>
        <p:spPr>
          <a:xfrm>
            <a:off x="152400" y="1219200"/>
            <a:ext cx="8839200" cy="830997"/>
          </a:xfrm>
          <a:prstGeom prst="rect">
            <a:avLst/>
          </a:prstGeom>
          <a:noFill/>
        </p:spPr>
        <p:txBody>
          <a:bodyPr wrap="square" rtlCol="0">
            <a:spAutoFit/>
          </a:bodyPr>
          <a:lstStyle/>
          <a:p>
            <a:r>
              <a:rPr lang="en-US" sz="2400" b="1" dirty="0" smtClean="0"/>
              <a:t>8.G ─ </a:t>
            </a:r>
            <a:r>
              <a:rPr lang="en-US" sz="2400" b="1" dirty="0"/>
              <a:t>Understand and apply the Pythagorean Theorem.</a:t>
            </a:r>
          </a:p>
          <a:p>
            <a:pPr marL="548640" indent="-274320"/>
            <a:r>
              <a:rPr lang="en-US" sz="2400" dirty="0"/>
              <a:t>6. Explain a proof of the Pythagorean Theorem and its converse</a:t>
            </a:r>
            <a:r>
              <a:rPr lang="en-US" sz="2400" dirty="0" smtClean="0"/>
              <a:t>.</a:t>
            </a:r>
            <a:endParaRPr lang="en-US" sz="2400" dirty="0"/>
          </a:p>
        </p:txBody>
      </p:sp>
    </p:spTree>
    <p:extLst>
      <p:ext uri="{BB962C8B-B14F-4D97-AF65-F5344CB8AC3E}">
        <p14:creationId xmlns:p14="http://schemas.microsoft.com/office/powerpoint/2010/main" val="147482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4" name="Rectangle 3"/>
          <p:cNvSpPr/>
          <p:nvPr/>
        </p:nvSpPr>
        <p:spPr>
          <a:xfrm>
            <a:off x="457200" y="1828800"/>
            <a:ext cx="8153400" cy="461665"/>
          </a:xfrm>
          <a:prstGeom prst="rect">
            <a:avLst/>
          </a:prstGeom>
        </p:spPr>
        <p:txBody>
          <a:bodyPr wrap="square">
            <a:spAutoFit/>
          </a:bodyPr>
          <a:lstStyle/>
          <a:p>
            <a:pPr marL="342900" lvl="0" indent="-342900">
              <a:spcAft>
                <a:spcPts val="600"/>
              </a:spcAft>
              <a:buFont typeface="Arial" pitchFamily="34" charset="0"/>
              <a:buChar char="•"/>
            </a:pPr>
            <a:r>
              <a:rPr lang="en-US" sz="2400" dirty="0" smtClean="0"/>
              <a:t>To use the converse of the Pythagorean Theorem.</a:t>
            </a:r>
            <a:endParaRPr lang="en-US" sz="2400" dirty="0"/>
          </a:p>
        </p:txBody>
      </p:sp>
    </p:spTree>
    <p:extLst>
      <p:ext uri="{BB962C8B-B14F-4D97-AF65-F5344CB8AC3E}">
        <p14:creationId xmlns:p14="http://schemas.microsoft.com/office/powerpoint/2010/main" val="3363988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pPr eaLnBrk="1" hangingPunct="1"/>
            <a:r>
              <a:rPr lang="en-US" smtClean="0"/>
              <a:t>Conditional Statements</a:t>
            </a:r>
          </a:p>
        </p:txBody>
      </p:sp>
      <p:sp>
        <p:nvSpPr>
          <p:cNvPr id="6147" name="Rectangle 3"/>
          <p:cNvSpPr>
            <a:spLocks noGrp="1" noChangeArrowheads="1"/>
          </p:cNvSpPr>
          <p:nvPr>
            <p:ph sz="quarter" idx="13"/>
          </p:nvPr>
        </p:nvSpPr>
        <p:spPr>
          <a:xfrm>
            <a:off x="228600" y="1143000"/>
            <a:ext cx="8686800" cy="5715000"/>
          </a:xfrm>
        </p:spPr>
        <p:txBody>
          <a:bodyPr/>
          <a:lstStyle/>
          <a:p>
            <a:pPr>
              <a:spcBef>
                <a:spcPct val="50000"/>
              </a:spcBef>
              <a:buFontTx/>
              <a:buNone/>
            </a:pPr>
            <a:r>
              <a:rPr lang="en-US" dirty="0" smtClean="0"/>
              <a:t>A </a:t>
            </a:r>
            <a:r>
              <a:rPr lang="en-US" b="1" dirty="0" smtClean="0">
                <a:solidFill>
                  <a:schemeClr val="hlink"/>
                </a:solidFill>
              </a:rPr>
              <a:t>CONDITIONAL STATEMENT</a:t>
            </a:r>
            <a:r>
              <a:rPr lang="en-US" dirty="0" smtClean="0"/>
              <a:t> is a statement that can be written in “if-then” form.</a:t>
            </a:r>
          </a:p>
          <a:p>
            <a:pPr algn="ctr">
              <a:spcBef>
                <a:spcPct val="50000"/>
              </a:spcBef>
              <a:buFontTx/>
              <a:buNone/>
            </a:pPr>
            <a:r>
              <a:rPr lang="en-US" dirty="0" smtClean="0"/>
              <a:t>“If …,      then …”</a:t>
            </a:r>
          </a:p>
          <a:p>
            <a:pPr algn="ctr">
              <a:spcBef>
                <a:spcPct val="50000"/>
              </a:spcBef>
              <a:buFontTx/>
              <a:buNone/>
            </a:pPr>
            <a:endParaRPr lang="en-US" dirty="0" smtClean="0"/>
          </a:p>
          <a:p>
            <a:pPr algn="ctr">
              <a:spcBef>
                <a:spcPct val="50000"/>
              </a:spcBef>
              <a:buFontTx/>
              <a:buNone/>
            </a:pPr>
            <a:endParaRPr lang="en-US" sz="1200" dirty="0" smtClean="0"/>
          </a:p>
          <a:p>
            <a:pPr algn="ctr">
              <a:spcBef>
                <a:spcPct val="50000"/>
              </a:spcBef>
              <a:buFontTx/>
              <a:buNone/>
            </a:pPr>
            <a:r>
              <a:rPr lang="en-US" dirty="0" smtClean="0"/>
              <a:t>The </a:t>
            </a:r>
            <a:r>
              <a:rPr lang="en-US" b="1" dirty="0" smtClean="0">
                <a:solidFill>
                  <a:srgbClr val="008E40"/>
                </a:solidFill>
              </a:rPr>
              <a:t>hypothesis (premise)</a:t>
            </a:r>
            <a:r>
              <a:rPr lang="en-US" dirty="0" smtClean="0">
                <a:solidFill>
                  <a:srgbClr val="008E40"/>
                </a:solidFill>
              </a:rPr>
              <a:t> </a:t>
            </a:r>
            <a:r>
              <a:rPr lang="en-US" dirty="0" smtClean="0"/>
              <a:t>is the part of the statement that follows “</a:t>
            </a:r>
            <a:r>
              <a:rPr lang="en-US" i="1" dirty="0" smtClean="0"/>
              <a:t>if</a:t>
            </a:r>
            <a:r>
              <a:rPr lang="en-US" dirty="0" smtClean="0"/>
              <a:t>”.</a:t>
            </a:r>
          </a:p>
          <a:p>
            <a:pPr algn="ctr">
              <a:spcBef>
                <a:spcPct val="50000"/>
              </a:spcBef>
              <a:buFontTx/>
              <a:buNone/>
            </a:pPr>
            <a:r>
              <a:rPr lang="en-US" dirty="0" smtClean="0"/>
              <a:t>The </a:t>
            </a:r>
            <a:r>
              <a:rPr lang="en-US" b="1" dirty="0" smtClean="0">
                <a:solidFill>
                  <a:srgbClr val="660033"/>
                </a:solidFill>
              </a:rPr>
              <a:t>conclusion</a:t>
            </a:r>
            <a:r>
              <a:rPr lang="en-US" dirty="0" smtClean="0"/>
              <a:t> is the part of the statement that follows “</a:t>
            </a:r>
            <a:r>
              <a:rPr lang="en-US" i="1" dirty="0" smtClean="0"/>
              <a:t>then</a:t>
            </a:r>
            <a:r>
              <a:rPr lang="en-US" dirty="0" smtClean="0"/>
              <a:t>”.</a:t>
            </a:r>
          </a:p>
        </p:txBody>
      </p:sp>
      <p:sp>
        <p:nvSpPr>
          <p:cNvPr id="6148" name="AutoShape 4"/>
          <p:cNvSpPr>
            <a:spLocks/>
          </p:cNvSpPr>
          <p:nvPr/>
        </p:nvSpPr>
        <p:spPr bwMode="auto">
          <a:xfrm rot="-5400000">
            <a:off x="3600450" y="2679700"/>
            <a:ext cx="266700" cy="609600"/>
          </a:xfrm>
          <a:prstGeom prst="leftBrace">
            <a:avLst>
              <a:gd name="adj1" fmla="val 19048"/>
              <a:gd name="adj2" fmla="val 50000"/>
            </a:avLst>
          </a:prstGeom>
          <a:noFill/>
          <a:ln w="38100">
            <a:solidFill>
              <a:srgbClr val="008E4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6149" name="Text Box 5"/>
          <p:cNvSpPr txBox="1">
            <a:spLocks noChangeArrowheads="1"/>
          </p:cNvSpPr>
          <p:nvPr/>
        </p:nvSpPr>
        <p:spPr bwMode="auto">
          <a:xfrm>
            <a:off x="1524000" y="3155950"/>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8E40"/>
                </a:solidFill>
              </a:rPr>
              <a:t>hypothesis (premise)</a:t>
            </a:r>
          </a:p>
        </p:txBody>
      </p:sp>
      <p:sp>
        <p:nvSpPr>
          <p:cNvPr id="6150" name="AutoShape 6"/>
          <p:cNvSpPr>
            <a:spLocks/>
          </p:cNvSpPr>
          <p:nvPr/>
        </p:nvSpPr>
        <p:spPr bwMode="auto">
          <a:xfrm rot="-5400000">
            <a:off x="5707063" y="2671763"/>
            <a:ext cx="266700" cy="609600"/>
          </a:xfrm>
          <a:prstGeom prst="leftBrace">
            <a:avLst>
              <a:gd name="adj1" fmla="val 19048"/>
              <a:gd name="adj2" fmla="val 50000"/>
            </a:avLst>
          </a:prstGeom>
          <a:noFill/>
          <a:ln w="38100">
            <a:solidFill>
              <a:srgbClr val="66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6151" name="Text Box 7"/>
          <p:cNvSpPr txBox="1">
            <a:spLocks noChangeArrowheads="1"/>
          </p:cNvSpPr>
          <p:nvPr/>
        </p:nvSpPr>
        <p:spPr bwMode="auto">
          <a:xfrm>
            <a:off x="5219700" y="32004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660033"/>
                </a:solidFill>
              </a:rPr>
              <a:t>conclusion</a:t>
            </a:r>
          </a:p>
        </p:txBody>
      </p:sp>
    </p:spTree>
    <p:extLst>
      <p:ext uri="{BB962C8B-B14F-4D97-AF65-F5344CB8AC3E}">
        <p14:creationId xmlns:p14="http://schemas.microsoft.com/office/powerpoint/2010/main" val="2725370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slide(fromTop)">
                                      <p:cBhvr>
                                        <p:cTn id="25" dur="500"/>
                                        <p:tgtEl>
                                          <p:spTgt spid="6148"/>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6149"/>
                                        </p:tgtEl>
                                        <p:attrNameLst>
                                          <p:attrName>style.visibility</p:attrName>
                                        </p:attrNameLst>
                                      </p:cBhvr>
                                      <p:to>
                                        <p:strVal val="visible"/>
                                      </p:to>
                                    </p:set>
                                    <p:animEffect transition="in" filter="slide(fromTop)">
                                      <p:cBhvr>
                                        <p:cTn id="28" dur="500"/>
                                        <p:tgtEl>
                                          <p:spTgt spid="614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147">
                                            <p:txEl>
                                              <p:pRg st="5" end="5"/>
                                            </p:txEl>
                                          </p:spTgt>
                                        </p:tgtEl>
                                        <p:attrNameLst>
                                          <p:attrName>style.visibility</p:attrName>
                                        </p:attrNameLst>
                                      </p:cBhvr>
                                      <p:to>
                                        <p:strVal val="visible"/>
                                      </p:to>
                                    </p:set>
                                    <p:anim calcmode="lin" valueType="num">
                                      <p:cBhvr additive="base">
                                        <p:cTn id="3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6150"/>
                                        </p:tgtEl>
                                        <p:attrNameLst>
                                          <p:attrName>style.visibility</p:attrName>
                                        </p:attrNameLst>
                                      </p:cBhvr>
                                      <p:to>
                                        <p:strVal val="visible"/>
                                      </p:to>
                                    </p:set>
                                    <p:animEffect transition="in" filter="slide(fromTop)">
                                      <p:cBhvr>
                                        <p:cTn id="39" dur="500"/>
                                        <p:tgtEl>
                                          <p:spTgt spid="6150"/>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6151"/>
                                        </p:tgtEl>
                                        <p:attrNameLst>
                                          <p:attrName>style.visibility</p:attrName>
                                        </p:attrNameLst>
                                      </p:cBhvr>
                                      <p:to>
                                        <p:strVal val="visible"/>
                                      </p:to>
                                    </p:set>
                                    <p:animEffect transition="in" filter="slide(fromTop)">
                                      <p:cBhvr>
                                        <p:cTn id="42"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P spid="6150" grpId="0" animBg="1"/>
      <p:bldP spid="6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a:lstStyle/>
          <a:p>
            <a:pPr eaLnBrk="1" hangingPunct="1"/>
            <a:r>
              <a:rPr lang="en-US" smtClean="0"/>
              <a:t>Conditional Statements</a:t>
            </a:r>
          </a:p>
        </p:txBody>
      </p:sp>
      <p:sp>
        <p:nvSpPr>
          <p:cNvPr id="10243" name="Rectangle 3"/>
          <p:cNvSpPr>
            <a:spLocks noGrp="1" noChangeArrowheads="1"/>
          </p:cNvSpPr>
          <p:nvPr>
            <p:ph sz="quarter" idx="13"/>
          </p:nvPr>
        </p:nvSpPr>
        <p:spPr>
          <a:xfrm>
            <a:off x="228600" y="1371600"/>
            <a:ext cx="8686800" cy="5181600"/>
          </a:xfrm>
        </p:spPr>
        <p:txBody>
          <a:bodyPr/>
          <a:lstStyle/>
          <a:p>
            <a:pPr algn="ctr">
              <a:spcBef>
                <a:spcPct val="50000"/>
              </a:spcBef>
              <a:buFontTx/>
              <a:buNone/>
            </a:pPr>
            <a:r>
              <a:rPr lang="en-US" sz="2400" b="1" smtClean="0"/>
              <a:t>If a and b are real numbers, then a + b is a real number.</a:t>
            </a:r>
          </a:p>
          <a:p>
            <a:pPr algn="ctr">
              <a:spcBef>
                <a:spcPct val="50000"/>
              </a:spcBef>
              <a:buFontTx/>
              <a:buNone/>
            </a:pPr>
            <a:endParaRPr lang="en-US" sz="2400" b="1" smtClean="0"/>
          </a:p>
          <a:p>
            <a:pPr algn="ctr">
              <a:spcBef>
                <a:spcPct val="50000"/>
              </a:spcBef>
              <a:buFontTx/>
              <a:buNone/>
            </a:pPr>
            <a:endParaRPr lang="en-US" sz="2400" b="1" smtClean="0"/>
          </a:p>
          <a:p>
            <a:pPr algn="ctr">
              <a:spcBef>
                <a:spcPct val="50000"/>
              </a:spcBef>
              <a:buFontTx/>
              <a:buNone/>
            </a:pPr>
            <a:r>
              <a:rPr lang="en-US" sz="2400" b="1" smtClean="0"/>
              <a:t>If you are in the choir, then you are a good singer.</a:t>
            </a:r>
          </a:p>
          <a:p>
            <a:pPr algn="ctr">
              <a:spcBef>
                <a:spcPct val="50000"/>
              </a:spcBef>
              <a:buFontTx/>
              <a:buNone/>
            </a:pPr>
            <a:endParaRPr lang="en-US" sz="2400" b="1" smtClean="0"/>
          </a:p>
          <a:p>
            <a:pPr algn="ctr">
              <a:spcBef>
                <a:spcPct val="50000"/>
              </a:spcBef>
              <a:buFontTx/>
              <a:buNone/>
            </a:pPr>
            <a:endParaRPr lang="en-US" sz="2400" b="1" smtClean="0"/>
          </a:p>
          <a:p>
            <a:pPr algn="ctr">
              <a:spcBef>
                <a:spcPct val="50000"/>
              </a:spcBef>
              <a:buFontTx/>
              <a:buNone/>
            </a:pPr>
            <a:r>
              <a:rPr lang="en-US" sz="2400" b="1" smtClean="0"/>
              <a:t>You will pass this class, if you study and do well on tests.</a:t>
            </a:r>
          </a:p>
        </p:txBody>
      </p:sp>
      <p:sp>
        <p:nvSpPr>
          <p:cNvPr id="10244" name="AutoShape 4"/>
          <p:cNvSpPr>
            <a:spLocks/>
          </p:cNvSpPr>
          <p:nvPr/>
        </p:nvSpPr>
        <p:spPr bwMode="auto">
          <a:xfrm rot="-5400000">
            <a:off x="2533650" y="133350"/>
            <a:ext cx="266700" cy="3657600"/>
          </a:xfrm>
          <a:prstGeom prst="leftBrace">
            <a:avLst>
              <a:gd name="adj1" fmla="val 11428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45" name="Text Box 5"/>
          <p:cNvSpPr txBox="1">
            <a:spLocks noChangeArrowheads="1"/>
          </p:cNvSpPr>
          <p:nvPr/>
        </p:nvSpPr>
        <p:spPr bwMode="auto">
          <a:xfrm>
            <a:off x="1066800" y="2209800"/>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46" name="AutoShape 6"/>
          <p:cNvSpPr>
            <a:spLocks/>
          </p:cNvSpPr>
          <p:nvPr/>
        </p:nvSpPr>
        <p:spPr bwMode="auto">
          <a:xfrm rot="-5400000">
            <a:off x="6838950" y="323850"/>
            <a:ext cx="266700" cy="3276600"/>
          </a:xfrm>
          <a:prstGeom prst="leftBrace">
            <a:avLst>
              <a:gd name="adj1" fmla="val 102381"/>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47" name="Text Box 7"/>
          <p:cNvSpPr txBox="1">
            <a:spLocks noChangeArrowheads="1"/>
          </p:cNvSpPr>
          <p:nvPr/>
        </p:nvSpPr>
        <p:spPr bwMode="auto">
          <a:xfrm>
            <a:off x="6108700" y="22098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
        <p:nvSpPr>
          <p:cNvPr id="10249" name="AutoShape 9"/>
          <p:cNvSpPr>
            <a:spLocks/>
          </p:cNvSpPr>
          <p:nvPr/>
        </p:nvSpPr>
        <p:spPr bwMode="auto">
          <a:xfrm rot="-5400000">
            <a:off x="2511425" y="2168525"/>
            <a:ext cx="266700" cy="2895600"/>
          </a:xfrm>
          <a:prstGeom prst="leftBrace">
            <a:avLst>
              <a:gd name="adj1" fmla="val 9047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0" name="Text Box 10"/>
          <p:cNvSpPr txBox="1">
            <a:spLocks noChangeArrowheads="1"/>
          </p:cNvSpPr>
          <p:nvPr/>
        </p:nvSpPr>
        <p:spPr bwMode="auto">
          <a:xfrm>
            <a:off x="1044575" y="3863975"/>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51" name="AutoShape 11"/>
          <p:cNvSpPr>
            <a:spLocks/>
          </p:cNvSpPr>
          <p:nvPr/>
        </p:nvSpPr>
        <p:spPr bwMode="auto">
          <a:xfrm rot="-5400000">
            <a:off x="6397625" y="2027238"/>
            <a:ext cx="266700" cy="3200400"/>
          </a:xfrm>
          <a:prstGeom prst="leftBrace">
            <a:avLst>
              <a:gd name="adj1" fmla="val 100000"/>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2" name="Text Box 12"/>
          <p:cNvSpPr txBox="1">
            <a:spLocks noChangeArrowheads="1"/>
          </p:cNvSpPr>
          <p:nvPr/>
        </p:nvSpPr>
        <p:spPr bwMode="auto">
          <a:xfrm>
            <a:off x="5676900" y="3863975"/>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
        <p:nvSpPr>
          <p:cNvPr id="10253" name="AutoShape 13"/>
          <p:cNvSpPr>
            <a:spLocks/>
          </p:cNvSpPr>
          <p:nvPr/>
        </p:nvSpPr>
        <p:spPr bwMode="auto">
          <a:xfrm rot="-5400000">
            <a:off x="6305550" y="2990850"/>
            <a:ext cx="266700" cy="4495800"/>
          </a:xfrm>
          <a:prstGeom prst="leftBrace">
            <a:avLst>
              <a:gd name="adj1" fmla="val 14047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4" name="Text Box 14"/>
          <p:cNvSpPr txBox="1">
            <a:spLocks noChangeArrowheads="1"/>
          </p:cNvSpPr>
          <p:nvPr/>
        </p:nvSpPr>
        <p:spPr bwMode="auto">
          <a:xfrm>
            <a:off x="4903788" y="5486400"/>
            <a:ext cx="3249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55" name="AutoShape 15"/>
          <p:cNvSpPr>
            <a:spLocks/>
          </p:cNvSpPr>
          <p:nvPr/>
        </p:nvSpPr>
        <p:spPr bwMode="auto">
          <a:xfrm rot="-5400000">
            <a:off x="1935163" y="3475037"/>
            <a:ext cx="266700" cy="3527425"/>
          </a:xfrm>
          <a:prstGeom prst="leftBrace">
            <a:avLst>
              <a:gd name="adj1" fmla="val 110218"/>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6" name="Text Box 16"/>
          <p:cNvSpPr txBox="1">
            <a:spLocks noChangeArrowheads="1"/>
          </p:cNvSpPr>
          <p:nvPr/>
        </p:nvSpPr>
        <p:spPr bwMode="auto">
          <a:xfrm>
            <a:off x="1219200" y="54864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Tree>
    <p:extLst>
      <p:ext uri="{BB962C8B-B14F-4D97-AF65-F5344CB8AC3E}">
        <p14:creationId xmlns:p14="http://schemas.microsoft.com/office/powerpoint/2010/main" val="1804204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lide(fromTop)">
                                      <p:cBhvr>
                                        <p:cTn id="7" dur="500"/>
                                        <p:tgtEl>
                                          <p:spTgt spid="10244"/>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slide(fromTop)">
                                      <p:cBhvr>
                                        <p:cTn id="10" dur="500"/>
                                        <p:tgtEl>
                                          <p:spTgt spid="102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slide(fromTop)">
                                      <p:cBhvr>
                                        <p:cTn id="15" dur="500"/>
                                        <p:tgtEl>
                                          <p:spTgt spid="10246"/>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10247"/>
                                        </p:tgtEl>
                                        <p:attrNameLst>
                                          <p:attrName>style.visibility</p:attrName>
                                        </p:attrNameLst>
                                      </p:cBhvr>
                                      <p:to>
                                        <p:strVal val="visible"/>
                                      </p:to>
                                    </p:set>
                                    <p:animEffect transition="in" filter="slide(fromTop)">
                                      <p:cBhvr>
                                        <p:cTn id="18" dur="500"/>
                                        <p:tgtEl>
                                          <p:spTgt spid="102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10249"/>
                                        </p:tgtEl>
                                        <p:attrNameLst>
                                          <p:attrName>style.visibility</p:attrName>
                                        </p:attrNameLst>
                                      </p:cBhvr>
                                      <p:to>
                                        <p:strVal val="visible"/>
                                      </p:to>
                                    </p:set>
                                    <p:animEffect transition="in" filter="slide(fromTop)">
                                      <p:cBhvr>
                                        <p:cTn id="29" dur="500"/>
                                        <p:tgtEl>
                                          <p:spTgt spid="10249"/>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10250"/>
                                        </p:tgtEl>
                                        <p:attrNameLst>
                                          <p:attrName>style.visibility</p:attrName>
                                        </p:attrNameLst>
                                      </p:cBhvr>
                                      <p:to>
                                        <p:strVal val="visible"/>
                                      </p:to>
                                    </p:set>
                                    <p:animEffect transition="in" filter="slide(fromTop)">
                                      <p:cBhvr>
                                        <p:cTn id="32" dur="500"/>
                                        <p:tgtEl>
                                          <p:spTgt spid="102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0251"/>
                                        </p:tgtEl>
                                        <p:attrNameLst>
                                          <p:attrName>style.visibility</p:attrName>
                                        </p:attrNameLst>
                                      </p:cBhvr>
                                      <p:to>
                                        <p:strVal val="visible"/>
                                      </p:to>
                                    </p:set>
                                    <p:animEffect transition="in" filter="slide(fromTop)">
                                      <p:cBhvr>
                                        <p:cTn id="37" dur="500"/>
                                        <p:tgtEl>
                                          <p:spTgt spid="10251"/>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10252"/>
                                        </p:tgtEl>
                                        <p:attrNameLst>
                                          <p:attrName>style.visibility</p:attrName>
                                        </p:attrNameLst>
                                      </p:cBhvr>
                                      <p:to>
                                        <p:strVal val="visible"/>
                                      </p:to>
                                    </p:set>
                                    <p:animEffect transition="in" filter="slide(fromTop)">
                                      <p:cBhvr>
                                        <p:cTn id="40" dur="500"/>
                                        <p:tgtEl>
                                          <p:spTgt spid="102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0243">
                                            <p:txEl>
                                              <p:pRg st="6" end="6"/>
                                            </p:txEl>
                                          </p:spTgt>
                                        </p:tgtEl>
                                        <p:attrNameLst>
                                          <p:attrName>style.visibility</p:attrName>
                                        </p:attrNameLst>
                                      </p:cBhvr>
                                      <p:to>
                                        <p:strVal val="visible"/>
                                      </p:to>
                                    </p:set>
                                    <p:anim calcmode="lin" valueType="num">
                                      <p:cBhvr additive="base">
                                        <p:cTn id="45"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10253"/>
                                        </p:tgtEl>
                                        <p:attrNameLst>
                                          <p:attrName>style.visibility</p:attrName>
                                        </p:attrNameLst>
                                      </p:cBhvr>
                                      <p:to>
                                        <p:strVal val="visible"/>
                                      </p:to>
                                    </p:set>
                                    <p:animEffect transition="in" filter="slide(fromTop)">
                                      <p:cBhvr>
                                        <p:cTn id="51" dur="500"/>
                                        <p:tgtEl>
                                          <p:spTgt spid="10253"/>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10254"/>
                                        </p:tgtEl>
                                        <p:attrNameLst>
                                          <p:attrName>style.visibility</p:attrName>
                                        </p:attrNameLst>
                                      </p:cBhvr>
                                      <p:to>
                                        <p:strVal val="visible"/>
                                      </p:to>
                                    </p:set>
                                    <p:animEffect transition="in" filter="slide(fromTop)">
                                      <p:cBhvr>
                                        <p:cTn id="54" dur="500"/>
                                        <p:tgtEl>
                                          <p:spTgt spid="1025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10255"/>
                                        </p:tgtEl>
                                        <p:attrNameLst>
                                          <p:attrName>style.visibility</p:attrName>
                                        </p:attrNameLst>
                                      </p:cBhvr>
                                      <p:to>
                                        <p:strVal val="visible"/>
                                      </p:to>
                                    </p:set>
                                    <p:animEffect transition="in" filter="slide(fromTop)">
                                      <p:cBhvr>
                                        <p:cTn id="59" dur="500"/>
                                        <p:tgtEl>
                                          <p:spTgt spid="10255"/>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10256"/>
                                        </p:tgtEl>
                                        <p:attrNameLst>
                                          <p:attrName>style.visibility</p:attrName>
                                        </p:attrNameLst>
                                      </p:cBhvr>
                                      <p:to>
                                        <p:strVal val="visible"/>
                                      </p:to>
                                    </p:set>
                                    <p:animEffect transition="in" filter="slide(fromTop)">
                                      <p:cBhvr>
                                        <p:cTn id="62" dur="500"/>
                                        <p:tgtEl>
                                          <p:spTgt spid="10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p:bldP spid="10246" grpId="0" animBg="1"/>
      <p:bldP spid="10247" grpId="0"/>
      <p:bldP spid="10249" grpId="0" animBg="1"/>
      <p:bldP spid="10250" grpId="0"/>
      <p:bldP spid="10251" grpId="0" animBg="1"/>
      <p:bldP spid="10252" grpId="0"/>
      <p:bldP spid="10253" grpId="0" animBg="1"/>
      <p:bldP spid="10254" grpId="0"/>
      <p:bldP spid="10255" grpId="0" animBg="1"/>
      <p:bldP spid="102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28600" y="76200"/>
            <a:ext cx="867383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latin typeface="Arial" pitchFamily="34" charset="0"/>
                <a:cs typeface="Arial" pitchFamily="34" charset="0"/>
              </a:rPr>
              <a:t>Curriculum Vocabulary</a:t>
            </a:r>
            <a:endParaRPr lang="en-US" sz="3600" b="1" dirty="0">
              <a:latin typeface="Arial" pitchFamily="34" charset="0"/>
              <a:cs typeface="Arial" pitchFamily="34" charset="0"/>
            </a:endParaRPr>
          </a:p>
        </p:txBody>
      </p:sp>
      <p:sp>
        <p:nvSpPr>
          <p:cNvPr id="41" name="Rectangle 40"/>
          <p:cNvSpPr/>
          <p:nvPr/>
        </p:nvSpPr>
        <p:spPr>
          <a:xfrm>
            <a:off x="118072" y="838200"/>
            <a:ext cx="8909536" cy="523220"/>
          </a:xfrm>
          <a:prstGeom prst="rect">
            <a:avLst/>
          </a:prstGeom>
        </p:spPr>
        <p:txBody>
          <a:bodyPr wrap="square">
            <a:spAutoFit/>
          </a:bodyPr>
          <a:lstStyle/>
          <a:p>
            <a:r>
              <a:rPr lang="en-US" sz="2800" b="1" dirty="0" smtClean="0">
                <a:solidFill>
                  <a:prstClr val="black"/>
                </a:solidFill>
              </a:rPr>
              <a:t>Converse </a:t>
            </a:r>
            <a:r>
              <a:rPr lang="en-US" sz="2800" b="1" dirty="0" smtClean="0">
                <a:solidFill>
                  <a:srgbClr val="006600"/>
                </a:solidFill>
              </a:rPr>
              <a:t>(</a:t>
            </a:r>
            <a:r>
              <a:rPr lang="en-US" sz="2800" b="1" dirty="0" err="1" smtClean="0">
                <a:solidFill>
                  <a:srgbClr val="006600"/>
                </a:solidFill>
              </a:rPr>
              <a:t>inverso</a:t>
            </a:r>
            <a:r>
              <a:rPr lang="en-US" sz="2800" b="1" dirty="0" smtClean="0">
                <a:solidFill>
                  <a:srgbClr val="006600"/>
                </a:solidFill>
              </a:rPr>
              <a:t>)</a:t>
            </a:r>
            <a:r>
              <a:rPr lang="en-US" sz="2800" b="1" dirty="0" smtClean="0">
                <a:solidFill>
                  <a:prstClr val="black"/>
                </a:solidFill>
              </a:rPr>
              <a:t>:</a:t>
            </a:r>
            <a:endParaRPr lang="en-US" sz="2400" b="1" dirty="0">
              <a:solidFill>
                <a:prstClr val="black"/>
              </a:solidFill>
            </a:endParaRPr>
          </a:p>
        </p:txBody>
      </p:sp>
      <p:sp>
        <p:nvSpPr>
          <p:cNvPr id="42" name="Rectangle 41"/>
          <p:cNvSpPr/>
          <p:nvPr/>
        </p:nvSpPr>
        <p:spPr>
          <a:xfrm>
            <a:off x="118072" y="1295400"/>
            <a:ext cx="8721128" cy="954107"/>
          </a:xfrm>
          <a:prstGeom prst="rect">
            <a:avLst/>
          </a:prstGeom>
        </p:spPr>
        <p:txBody>
          <a:bodyPr wrap="square">
            <a:spAutoFit/>
          </a:bodyPr>
          <a:lstStyle/>
          <a:p>
            <a:r>
              <a:rPr lang="en-US" sz="2800" dirty="0" smtClean="0">
                <a:solidFill>
                  <a:prstClr val="black"/>
                </a:solidFill>
              </a:rPr>
              <a:t>A </a:t>
            </a:r>
            <a:r>
              <a:rPr lang="en-US" sz="2800" dirty="0">
                <a:solidFill>
                  <a:prstClr val="black"/>
                </a:solidFill>
              </a:rPr>
              <a:t>theorem whose hypothesis and conclusion are the conclusion and hypothesis of </a:t>
            </a:r>
            <a:r>
              <a:rPr lang="en-US" sz="2800" dirty="0" smtClean="0">
                <a:solidFill>
                  <a:prstClr val="black"/>
                </a:solidFill>
              </a:rPr>
              <a:t>another.</a:t>
            </a:r>
            <a:endParaRPr lang="en-US" sz="2400" dirty="0">
              <a:solidFill>
                <a:prstClr val="black"/>
              </a:solidFill>
            </a:endParaRPr>
          </a:p>
        </p:txBody>
      </p:sp>
      <p:sp>
        <p:nvSpPr>
          <p:cNvPr id="17" name="Rectangle 16"/>
          <p:cNvSpPr/>
          <p:nvPr/>
        </p:nvSpPr>
        <p:spPr>
          <a:xfrm>
            <a:off x="118072" y="2398693"/>
            <a:ext cx="8721128" cy="3108543"/>
          </a:xfrm>
          <a:prstGeom prst="rect">
            <a:avLst/>
          </a:prstGeom>
        </p:spPr>
        <p:txBody>
          <a:bodyPr wrap="square">
            <a:spAutoFit/>
          </a:bodyPr>
          <a:lstStyle/>
          <a:p>
            <a:r>
              <a:rPr lang="en-US" sz="2800" dirty="0" smtClean="0">
                <a:solidFill>
                  <a:prstClr val="black"/>
                </a:solidFill>
              </a:rPr>
              <a:t>Example:</a:t>
            </a:r>
          </a:p>
          <a:p>
            <a:endParaRPr lang="en-US" sz="2800" dirty="0" smtClean="0">
              <a:solidFill>
                <a:prstClr val="black"/>
              </a:solidFill>
            </a:endParaRPr>
          </a:p>
          <a:p>
            <a:pPr algn="ctr"/>
            <a:r>
              <a:rPr lang="en-US" sz="2800" dirty="0" smtClean="0">
                <a:solidFill>
                  <a:prstClr val="black"/>
                </a:solidFill>
              </a:rPr>
              <a:t>STATEMENT:  If a polygon is a triangle, then the sum of the interior angles of the polygon is 180°.</a:t>
            </a:r>
          </a:p>
          <a:p>
            <a:pPr algn="ctr"/>
            <a:endParaRPr lang="en-US" sz="2800" dirty="0">
              <a:solidFill>
                <a:prstClr val="black"/>
              </a:solidFill>
            </a:endParaRPr>
          </a:p>
          <a:p>
            <a:pPr algn="ctr"/>
            <a:r>
              <a:rPr lang="en-US" sz="2800" dirty="0" smtClean="0">
                <a:solidFill>
                  <a:prstClr val="black"/>
                </a:solidFill>
              </a:rPr>
              <a:t>CONVERSE:  </a:t>
            </a:r>
            <a:r>
              <a:rPr lang="en-US" sz="2800" dirty="0">
                <a:solidFill>
                  <a:prstClr val="black"/>
                </a:solidFill>
              </a:rPr>
              <a:t>If the sum of the interior </a:t>
            </a:r>
            <a:r>
              <a:rPr lang="en-US" sz="2800" dirty="0" smtClean="0">
                <a:solidFill>
                  <a:prstClr val="black"/>
                </a:solidFill>
              </a:rPr>
              <a:t>angles of a polygon </a:t>
            </a:r>
            <a:r>
              <a:rPr lang="en-US" sz="2800" dirty="0">
                <a:solidFill>
                  <a:prstClr val="black"/>
                </a:solidFill>
              </a:rPr>
              <a:t>is 180°</a:t>
            </a:r>
            <a:r>
              <a:rPr lang="en-US" sz="2800" dirty="0" smtClean="0">
                <a:solidFill>
                  <a:prstClr val="black"/>
                </a:solidFill>
              </a:rPr>
              <a:t>, </a:t>
            </a:r>
            <a:r>
              <a:rPr lang="en-US" sz="2800" dirty="0">
                <a:solidFill>
                  <a:prstClr val="black"/>
                </a:solidFill>
              </a:rPr>
              <a:t>then the </a:t>
            </a:r>
            <a:r>
              <a:rPr lang="en-US" sz="2800" dirty="0" smtClean="0">
                <a:solidFill>
                  <a:prstClr val="black"/>
                </a:solidFill>
              </a:rPr>
              <a:t>polygon is a triangle.</a:t>
            </a:r>
            <a:endParaRPr lang="en-US" sz="2800" dirty="0">
              <a:solidFill>
                <a:prstClr val="black"/>
              </a:solidFill>
            </a:endParaRPr>
          </a:p>
        </p:txBody>
      </p:sp>
    </p:spTree>
    <p:extLst>
      <p:ext uri="{BB962C8B-B14F-4D97-AF65-F5344CB8AC3E}">
        <p14:creationId xmlns:p14="http://schemas.microsoft.com/office/powerpoint/2010/main" val="318935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wipe(left)">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wipe(left)">
                                      <p:cBhvr>
                                        <p:cTn id="22"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792162"/>
          </a:xfrm>
        </p:spPr>
        <p:txBody>
          <a:bodyPr>
            <a:normAutofit fontScale="90000"/>
          </a:bodyPr>
          <a:lstStyle/>
          <a:p>
            <a:r>
              <a:rPr lang="en-US" sz="3600" dirty="0" smtClean="0"/>
              <a:t>The Pythagorean Theorem and Its Converse</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38100" y="685800"/>
                <a:ext cx="9067800" cy="1981200"/>
              </a:xfrm>
            </p:spPr>
            <p:txBody>
              <a:bodyPr>
                <a:normAutofit fontScale="92500"/>
              </a:bodyPr>
              <a:lstStyle/>
              <a:p>
                <a:pPr>
                  <a:buNone/>
                </a:pPr>
                <a:r>
                  <a:rPr lang="en-US" sz="2800" dirty="0" smtClean="0">
                    <a:solidFill>
                      <a:schemeClr val="tx1"/>
                    </a:solidFill>
                  </a:rPr>
                  <a:t>The Pythagorean Theorem states that if a triangle is a right triangle (</a:t>
                </a:r>
                <a:r>
                  <a:rPr lang="en-US" sz="2400" cap="small" dirty="0" smtClean="0">
                    <a:solidFill>
                      <a:schemeClr val="tx1"/>
                    </a:solidFill>
                  </a:rPr>
                  <a:t>with legs </a:t>
                </a:r>
                <a14:m>
                  <m:oMath xmlns:m="http://schemas.openxmlformats.org/officeDocument/2006/math">
                    <m:r>
                      <a:rPr lang="en-US" sz="2400" i="1" cap="small" dirty="0" smtClean="0">
                        <a:solidFill>
                          <a:schemeClr val="tx1"/>
                        </a:solidFill>
                        <a:latin typeface="Cambria Math"/>
                      </a:rPr>
                      <m:t>𝑎</m:t>
                    </m:r>
                    <m:r>
                      <a:rPr lang="en-US" sz="2400" i="1" cap="small" dirty="0" smtClean="0">
                        <a:solidFill>
                          <a:schemeClr val="tx1"/>
                        </a:solidFill>
                        <a:latin typeface="Cambria Math"/>
                      </a:rPr>
                      <m:t> &amp; </m:t>
                    </m:r>
                    <m:r>
                      <a:rPr lang="en-US" sz="2400" i="1" cap="small" dirty="0" smtClean="0">
                        <a:solidFill>
                          <a:schemeClr val="tx1"/>
                        </a:solidFill>
                        <a:latin typeface="Cambria Math"/>
                      </a:rPr>
                      <m:t>𝑏</m:t>
                    </m:r>
                    <m:r>
                      <a:rPr lang="en-US" sz="2400" i="1" cap="small" dirty="0" smtClean="0">
                        <a:solidFill>
                          <a:schemeClr val="tx1"/>
                        </a:solidFill>
                        <a:latin typeface="Cambria Math"/>
                      </a:rPr>
                      <m:t> </m:t>
                    </m:r>
                  </m:oMath>
                </a14:m>
                <a:r>
                  <a:rPr lang="en-US" sz="2400" cap="small" dirty="0" smtClean="0">
                    <a:solidFill>
                      <a:schemeClr val="tx1"/>
                    </a:solidFill>
                  </a:rPr>
                  <a:t>and hypotenuse </a:t>
                </a:r>
                <a14:m>
                  <m:oMath xmlns:m="http://schemas.openxmlformats.org/officeDocument/2006/math">
                    <m:r>
                      <a:rPr lang="en-US" sz="2400" i="1" cap="small" dirty="0" smtClean="0">
                        <a:solidFill>
                          <a:schemeClr val="tx1"/>
                        </a:solidFill>
                        <a:latin typeface="Cambria Math"/>
                      </a:rPr>
                      <m:t>𝑐</m:t>
                    </m:r>
                  </m:oMath>
                </a14:m>
                <a:r>
                  <a:rPr lang="en-US" sz="2800" dirty="0" smtClean="0">
                    <a:solidFill>
                      <a:schemeClr val="tx1"/>
                    </a:solidFill>
                  </a:rPr>
                  <a:t>), then </a:t>
                </a:r>
                <a14:m>
                  <m:oMath xmlns:m="http://schemas.openxmlformats.org/officeDocument/2006/math">
                    <m:sSup>
                      <m:sSupPr>
                        <m:ctrlPr>
                          <a:rPr lang="en-US" sz="2800" i="1">
                            <a:solidFill>
                              <a:schemeClr val="tx1"/>
                            </a:solidFill>
                            <a:latin typeface="Cambria Math"/>
                          </a:rPr>
                        </m:ctrlPr>
                      </m:sSupPr>
                      <m:e>
                        <m:r>
                          <a:rPr lang="en-US" sz="2800" b="0" i="1">
                            <a:solidFill>
                              <a:schemeClr val="tx1"/>
                            </a:solidFill>
                            <a:latin typeface="Cambria Math"/>
                          </a:rPr>
                          <m:t>𝑎</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𝑏</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𝑐</m:t>
                        </m:r>
                      </m:e>
                      <m:sup>
                        <m:r>
                          <a:rPr lang="en-US" sz="2800" b="0" i="1">
                            <a:solidFill>
                              <a:schemeClr val="tx1"/>
                            </a:solidFill>
                            <a:latin typeface="Cambria Math"/>
                          </a:rPr>
                          <m:t>2</m:t>
                        </m:r>
                      </m:sup>
                    </m:sSup>
                  </m:oMath>
                </a14:m>
                <a:r>
                  <a:rPr lang="en-US" sz="2800" dirty="0" smtClean="0"/>
                  <a:t>.</a:t>
                </a:r>
              </a:p>
              <a:p>
                <a:pPr>
                  <a:buNone/>
                </a:pPr>
                <a:r>
                  <a:rPr lang="en-US" sz="2800" dirty="0" smtClean="0"/>
                  <a:t>The </a:t>
                </a:r>
                <a:r>
                  <a:rPr lang="en-US" sz="2800" b="1" i="1" dirty="0" smtClean="0">
                    <a:solidFill>
                      <a:srgbClr val="FF0000"/>
                    </a:solidFill>
                  </a:rPr>
                  <a:t>CONVERSE</a:t>
                </a:r>
                <a:r>
                  <a:rPr lang="en-US" sz="2800" dirty="0" smtClean="0"/>
                  <a:t> of the </a:t>
                </a:r>
                <a:r>
                  <a:rPr lang="en-US" sz="2800" dirty="0" smtClean="0">
                    <a:solidFill>
                      <a:schemeClr val="tx1"/>
                    </a:solidFill>
                  </a:rPr>
                  <a:t>Pythagorean Theorem states that if </a:t>
                </a:r>
                <a14:m>
                  <m:oMath xmlns:m="http://schemas.openxmlformats.org/officeDocument/2006/math">
                    <m:sSup>
                      <m:sSupPr>
                        <m:ctrlPr>
                          <a:rPr lang="en-US" sz="2800" i="1">
                            <a:solidFill>
                              <a:schemeClr val="tx1"/>
                            </a:solidFill>
                            <a:latin typeface="Cambria Math"/>
                          </a:rPr>
                        </m:ctrlPr>
                      </m:sSupPr>
                      <m:e>
                        <m:r>
                          <a:rPr lang="en-US" sz="2800" b="0" i="1">
                            <a:solidFill>
                              <a:schemeClr val="tx1"/>
                            </a:solidFill>
                            <a:latin typeface="Cambria Math"/>
                          </a:rPr>
                          <m:t>𝑎</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𝑏</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𝑐</m:t>
                        </m:r>
                      </m:e>
                      <m:sup>
                        <m:r>
                          <a:rPr lang="en-US" sz="2800" b="0" i="1">
                            <a:solidFill>
                              <a:schemeClr val="tx1"/>
                            </a:solidFill>
                            <a:latin typeface="Cambria Math"/>
                          </a:rPr>
                          <m:t>2</m:t>
                        </m:r>
                      </m:sup>
                    </m:sSup>
                  </m:oMath>
                </a14:m>
                <a:r>
                  <a:rPr lang="en-US" sz="2800" dirty="0" smtClean="0">
                    <a:solidFill>
                      <a:schemeClr val="tx1"/>
                    </a:solidFill>
                  </a:rPr>
                  <a:t>, then the triangle </a:t>
                </a:r>
                <a:r>
                  <a:rPr lang="en-US" sz="2800" dirty="0">
                    <a:solidFill>
                      <a:schemeClr val="tx1"/>
                    </a:solidFill>
                  </a:rPr>
                  <a:t>is a right </a:t>
                </a:r>
                <a:r>
                  <a:rPr lang="en-US" sz="2800" dirty="0" smtClean="0">
                    <a:solidFill>
                      <a:schemeClr val="tx1"/>
                    </a:solidFill>
                  </a:rPr>
                  <a:t>triangle.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 y="685800"/>
                <a:ext cx="9067800" cy="1981200"/>
              </a:xfrm>
              <a:blipFill rotWithShape="1">
                <a:blip r:embed="rId2"/>
                <a:stretch>
                  <a:fillRect l="-1344" t="-2769" b="-3692"/>
                </a:stretch>
              </a:blipFill>
            </p:spPr>
            <p:txBody>
              <a:bodyPr/>
              <a:lstStyle/>
              <a:p>
                <a:r>
                  <a:rPr lang="en-US">
                    <a:noFill/>
                  </a:rPr>
                  <a:t> </a:t>
                </a:r>
              </a:p>
            </p:txBody>
          </p:sp>
        </mc:Fallback>
      </mc:AlternateContent>
      <p:sp>
        <p:nvSpPr>
          <p:cNvPr id="10" name="Content Placeholder 2"/>
          <p:cNvSpPr txBox="1">
            <a:spLocks/>
          </p:cNvSpPr>
          <p:nvPr/>
        </p:nvSpPr>
        <p:spPr>
          <a:xfrm>
            <a:off x="152400" y="2590800"/>
            <a:ext cx="87630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800" dirty="0" smtClean="0"/>
              <a:t>Fill out the table and decide if the lengths would represent a right triangle:</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389198686"/>
                  </p:ext>
                </p:extLst>
              </p:nvPr>
            </p:nvGraphicFramePr>
            <p:xfrm>
              <a:off x="427056" y="3642360"/>
              <a:ext cx="8305800" cy="2377440"/>
            </p:xfrm>
            <a:graphic>
              <a:graphicData uri="http://schemas.openxmlformats.org/drawingml/2006/table">
                <a:tbl>
                  <a:tblPr firstRow="1" bandRow="1">
                    <a:tableStyleId>{00A15C55-8517-42AA-B614-E9B94910E393}</a:tableStyleId>
                  </a:tblPr>
                  <a:tblGrid>
                    <a:gridCol w="990600"/>
                    <a:gridCol w="1066800"/>
                    <a:gridCol w="1219200"/>
                    <a:gridCol w="2316144"/>
                    <a:gridCol w="2713056"/>
                  </a:tblGrid>
                  <a:tr h="396240">
                    <a:tc>
                      <a:txBody>
                        <a:bodyPr/>
                        <a:lstStyle/>
                        <a:p>
                          <a:pPr algn="ctr"/>
                          <a:r>
                            <a:rPr lang="en-US" dirty="0" smtClean="0"/>
                            <a:t>Side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Does </a:t>
                          </a:r>
                          <a14:m>
                            <m:oMath xmlns:m="http://schemas.openxmlformats.org/officeDocument/2006/math">
                              <m:sSup>
                                <m:sSupPr>
                                  <m:ctrlPr>
                                    <a:rPr lang="en-US" i="1" smtClean="0">
                                      <a:latin typeface="Cambria Math"/>
                                    </a:rPr>
                                  </m:ctrlPr>
                                </m:sSupPr>
                                <m:e>
                                  <m:r>
                                    <a:rPr lang="en-US" smtClean="0">
                                      <a:latin typeface="Cambria Math"/>
                                    </a:rPr>
                                    <m:t>𝒂</m:t>
                                  </m:r>
                                </m:e>
                                <m:sup>
                                  <m:r>
                                    <a:rPr lang="en-US" smtClean="0">
                                      <a:latin typeface="Cambria Math"/>
                                    </a:rPr>
                                    <m:t>𝟐</m:t>
                                  </m:r>
                                </m:sup>
                              </m:sSup>
                              <m:r>
                                <a:rPr lang="en-US" smtClean="0">
                                  <a:latin typeface="Cambria Math"/>
                                </a:rPr>
                                <m:t>+</m:t>
                              </m:r>
                              <m:sSup>
                                <m:sSupPr>
                                  <m:ctrlPr>
                                    <a:rPr lang="en-US" i="1" smtClean="0">
                                      <a:latin typeface="Cambria Math"/>
                                    </a:rPr>
                                  </m:ctrlPr>
                                </m:sSupPr>
                                <m:e>
                                  <m:r>
                                    <a:rPr lang="en-US" smtClean="0">
                                      <a:latin typeface="Cambria Math"/>
                                    </a:rPr>
                                    <m:t>𝒃</m:t>
                                  </m:r>
                                </m:e>
                                <m:sup>
                                  <m:r>
                                    <a:rPr lang="en-US" smtClean="0">
                                      <a:latin typeface="Cambria Math"/>
                                    </a:rPr>
                                    <m:t>𝟐</m:t>
                                  </m:r>
                                </m:sup>
                              </m:sSup>
                              <m:r>
                                <a:rPr lang="en-US" smtClean="0">
                                  <a:latin typeface="Cambria Math"/>
                                </a:rPr>
                                <m:t>=</m:t>
                              </m:r>
                              <m:sSup>
                                <m:sSupPr>
                                  <m:ctrlPr>
                                    <a:rPr lang="en-US" i="1" smtClean="0">
                                      <a:latin typeface="Cambria Math"/>
                                    </a:rPr>
                                  </m:ctrlPr>
                                </m:sSupPr>
                                <m:e>
                                  <m:r>
                                    <a:rPr lang="en-US" smtClean="0">
                                      <a:latin typeface="Cambria Math"/>
                                    </a:rPr>
                                    <m:t>𝒄</m:t>
                                  </m:r>
                                </m:e>
                                <m:sup>
                                  <m:r>
                                    <a:rPr lang="en-US" smtClean="0">
                                      <a:latin typeface="Cambria Math"/>
                                    </a:rPr>
                                    <m:t>𝟐</m:t>
                                  </m:r>
                                </m:sup>
                              </m:sSup>
                            </m:oMath>
                          </a14:m>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Is this a right</a:t>
                          </a:r>
                          <a:r>
                            <a:rPr lang="en-US" baseline="0" dirty="0" smtClean="0"/>
                            <a:t> triangle?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17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389198686"/>
                  </p:ext>
                </p:extLst>
              </p:nvPr>
            </p:nvGraphicFramePr>
            <p:xfrm>
              <a:off x="427056" y="3642360"/>
              <a:ext cx="8305800" cy="2377885"/>
            </p:xfrm>
            <a:graphic>
              <a:graphicData uri="http://schemas.openxmlformats.org/drawingml/2006/table">
                <a:tbl>
                  <a:tblPr firstRow="1" bandRow="1">
                    <a:tableStyleId>{00A15C55-8517-42AA-B614-E9B94910E393}</a:tableStyleId>
                  </a:tblPr>
                  <a:tblGrid>
                    <a:gridCol w="990600"/>
                    <a:gridCol w="1066800"/>
                    <a:gridCol w="1219200"/>
                    <a:gridCol w="2316144"/>
                    <a:gridCol w="2713056"/>
                  </a:tblGrid>
                  <a:tr h="396685">
                    <a:tc>
                      <a:txBody>
                        <a:bodyPr/>
                        <a:lstStyle/>
                        <a:p>
                          <a:pPr algn="ctr"/>
                          <a:r>
                            <a:rPr lang="en-US" dirty="0" smtClean="0"/>
                            <a:t>Side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141579" t="-4615" r="-117105" b="-520000"/>
                          </a:stretch>
                        </a:blipFill>
                      </a:tcPr>
                    </a:tc>
                    <a:tc>
                      <a:txBody>
                        <a:bodyPr/>
                        <a:lstStyle/>
                        <a:p>
                          <a:pPr algn="ctr"/>
                          <a:r>
                            <a:rPr lang="en-US" dirty="0" smtClean="0"/>
                            <a:t>Is this a right</a:t>
                          </a:r>
                          <a:r>
                            <a:rPr lang="en-US" baseline="0" dirty="0" smtClean="0"/>
                            <a:t> triangle?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17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mc:AlternateContent xmlns:mc="http://schemas.openxmlformats.org/markup-compatibility/2006" xmlns:a14="http://schemas.microsoft.com/office/drawing/2010/main">
        <mc:Choice Requires="a14">
          <p:sp>
            <p:nvSpPr>
              <p:cNvPr id="12" name="Content Placeholder 2"/>
              <p:cNvSpPr txBox="1">
                <a:spLocks/>
              </p:cNvSpPr>
              <p:nvPr/>
            </p:nvSpPr>
            <p:spPr>
              <a:xfrm>
                <a:off x="152400" y="6172200"/>
                <a:ext cx="87630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2800" dirty="0" smtClean="0"/>
                  <a:t>How did you know which number to use for </a:t>
                </a:r>
                <a14:m>
                  <m:oMath xmlns:m="http://schemas.openxmlformats.org/officeDocument/2006/math">
                    <m:r>
                      <a:rPr lang="en-US" sz="2800" i="1">
                        <a:latin typeface="Cambria Math"/>
                      </a:rPr>
                      <m:t>𝑐</m:t>
                    </m:r>
                  </m:oMath>
                </a14:m>
                <a:r>
                  <a:rPr lang="en-US" sz="2800" dirty="0" smtClean="0"/>
                  <a:t> ?</a:t>
                </a:r>
              </a:p>
            </p:txBody>
          </p:sp>
        </mc:Choice>
        <mc:Fallback xmlns="">
          <p:sp>
            <p:nvSpPr>
              <p:cNvPr id="12" name="Content Placeholder 2"/>
              <p:cNvSpPr txBox="1">
                <a:spLocks noRot="1" noChangeAspect="1" noMove="1" noResize="1" noEditPoints="1" noAdjustHandles="1" noChangeArrowheads="1" noChangeShapeType="1" noTextEdit="1"/>
              </p:cNvSpPr>
              <p:nvPr/>
            </p:nvSpPr>
            <p:spPr>
              <a:xfrm>
                <a:off x="152400" y="6172200"/>
                <a:ext cx="8763000" cy="533400"/>
              </a:xfrm>
              <a:prstGeom prst="rect">
                <a:avLst/>
              </a:prstGeom>
              <a:blipFill rotWithShape="1">
                <a:blip r:embed="rId4"/>
                <a:stretch>
                  <a:fillRect l="-1391" t="-10345" b="-29885"/>
                </a:stretch>
              </a:blipFill>
            </p:spPr>
            <p:txBody>
              <a:bodyPr/>
              <a:lstStyle/>
              <a:p>
                <a:r>
                  <a:rPr lang="en-US">
                    <a:noFill/>
                  </a:rPr>
                  <a:t> </a:t>
                </a:r>
              </a:p>
            </p:txBody>
          </p:sp>
        </mc:Fallback>
      </mc:AlternateContent>
    </p:spTree>
    <p:extLst>
      <p:ext uri="{BB962C8B-B14F-4D97-AF65-F5344CB8AC3E}">
        <p14:creationId xmlns:p14="http://schemas.microsoft.com/office/powerpoint/2010/main" val="5629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 calcmode="lin" valueType="num">
                                      <p:cBhvr additive="base">
                                        <p:cTn id="3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build="p"/>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86222"/>
          </a:xfrm>
        </p:spPr>
        <p:txBody>
          <a:bodyPr>
            <a:normAutofit fontScale="90000"/>
          </a:bodyPr>
          <a:lstStyle/>
          <a:p>
            <a:r>
              <a:rPr lang="en-US" sz="3600" dirty="0" smtClean="0"/>
              <a:t>The Converse of the Pythagorean Theorem</a:t>
            </a:r>
            <a:endParaRPr lang="en-US" sz="3600" dirty="0"/>
          </a:p>
        </p:txBody>
      </p:sp>
      <p:sp>
        <p:nvSpPr>
          <p:cNvPr id="3" name="Content Placeholder 2"/>
          <p:cNvSpPr>
            <a:spLocks noGrp="1"/>
          </p:cNvSpPr>
          <p:nvPr>
            <p:ph sz="quarter" idx="13"/>
          </p:nvPr>
        </p:nvSpPr>
        <p:spPr>
          <a:xfrm>
            <a:off x="76200" y="1132259"/>
            <a:ext cx="8991600" cy="1687141"/>
          </a:xfrm>
        </p:spPr>
        <p:txBody>
          <a:bodyPr>
            <a:normAutofit fontScale="92500"/>
          </a:bodyPr>
          <a:lstStyle/>
          <a:p>
            <a:pPr>
              <a:buNone/>
            </a:pPr>
            <a:r>
              <a:rPr lang="en-US" sz="2800" dirty="0" smtClean="0"/>
              <a:t>Decide if the given lengths represent a right triangle:</a:t>
            </a:r>
          </a:p>
          <a:p>
            <a:pPr>
              <a:buNone/>
            </a:pPr>
            <a:endParaRPr lang="en-US" sz="2800" dirty="0" smtClean="0"/>
          </a:p>
          <a:p>
            <a:pPr algn="ctr">
              <a:buNone/>
            </a:pPr>
            <a:r>
              <a:rPr lang="en-US" sz="2000" dirty="0" smtClean="0"/>
              <a:t>Side 1</a:t>
            </a:r>
            <a:r>
              <a:rPr lang="en-US" sz="2800" dirty="0" smtClean="0"/>
              <a:t> = 9 inches       </a:t>
            </a:r>
            <a:r>
              <a:rPr lang="en-US" sz="2000" dirty="0" smtClean="0"/>
              <a:t>Side 2</a:t>
            </a:r>
            <a:r>
              <a:rPr lang="en-US" sz="2800" dirty="0" smtClean="0"/>
              <a:t> = 40 inches     </a:t>
            </a:r>
            <a:r>
              <a:rPr lang="en-US" sz="2000" dirty="0" smtClean="0"/>
              <a:t>Side 3</a:t>
            </a:r>
            <a:r>
              <a:rPr lang="en-US" sz="2800" dirty="0" smtClean="0"/>
              <a:t> = 41 inches</a:t>
            </a:r>
            <a:endParaRPr lang="en-US" sz="3600" dirty="0" smtClean="0"/>
          </a:p>
        </p:txBody>
      </p:sp>
    </p:spTree>
    <p:extLst>
      <p:ext uri="{BB962C8B-B14F-4D97-AF65-F5344CB8AC3E}">
        <p14:creationId xmlns:p14="http://schemas.microsoft.com/office/powerpoint/2010/main" val="105057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5851</TotalTime>
  <Words>527</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Warm Up</vt:lpstr>
      <vt:lpstr>Converse of The Pythagorean Theorem</vt:lpstr>
      <vt:lpstr>Common Core Standard:</vt:lpstr>
      <vt:lpstr>Objectives:</vt:lpstr>
      <vt:lpstr>Conditional Statements</vt:lpstr>
      <vt:lpstr>Conditional Statements</vt:lpstr>
      <vt:lpstr>PowerPoint Presentation</vt:lpstr>
      <vt:lpstr>The Pythagorean Theorem and Its Converse</vt:lpstr>
      <vt:lpstr>The Converse of the Pythagorean Theorem</vt:lpstr>
      <vt:lpstr>The Converse of the Pythagorean Theorem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Proportional Relationships</dc:title>
  <dc:creator>Amplo, William (wamplo@psusd.us)</dc:creator>
  <cp:lastModifiedBy>Francisco Lopez</cp:lastModifiedBy>
  <cp:revision>300</cp:revision>
  <dcterms:created xsi:type="dcterms:W3CDTF">2006-08-16T00:00:00Z</dcterms:created>
  <dcterms:modified xsi:type="dcterms:W3CDTF">2017-01-08T18:16:10Z</dcterms:modified>
</cp:coreProperties>
</file>